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300" r:id="rId3"/>
    <p:sldId id="257" r:id="rId4"/>
    <p:sldId id="322" r:id="rId5"/>
    <p:sldId id="258" r:id="rId6"/>
    <p:sldId id="259" r:id="rId7"/>
    <p:sldId id="262" r:id="rId8"/>
    <p:sldId id="260" r:id="rId9"/>
    <p:sldId id="261" r:id="rId10"/>
    <p:sldId id="294" r:id="rId11"/>
    <p:sldId id="290" r:id="rId12"/>
    <p:sldId id="263" r:id="rId13"/>
    <p:sldId id="311" r:id="rId14"/>
    <p:sldId id="308" r:id="rId15"/>
    <p:sldId id="310" r:id="rId16"/>
    <p:sldId id="309" r:id="rId17"/>
    <p:sldId id="264" r:id="rId18"/>
    <p:sldId id="313" r:id="rId19"/>
    <p:sldId id="278" r:id="rId20"/>
    <p:sldId id="312" r:id="rId21"/>
    <p:sldId id="280" r:id="rId22"/>
    <p:sldId id="281" r:id="rId23"/>
    <p:sldId id="301" r:id="rId24"/>
    <p:sldId id="303" r:id="rId25"/>
    <p:sldId id="302" r:id="rId26"/>
    <p:sldId id="314" r:id="rId27"/>
    <p:sldId id="315" r:id="rId28"/>
    <p:sldId id="265" r:id="rId29"/>
    <p:sldId id="292" r:id="rId30"/>
    <p:sldId id="266" r:id="rId31"/>
    <p:sldId id="321" r:id="rId32"/>
    <p:sldId id="316" r:id="rId33"/>
    <p:sldId id="287" r:id="rId34"/>
    <p:sldId id="270" r:id="rId35"/>
    <p:sldId id="288" r:id="rId36"/>
    <p:sldId id="317" r:id="rId37"/>
    <p:sldId id="289" r:id="rId38"/>
    <p:sldId id="318" r:id="rId39"/>
    <p:sldId id="319" r:id="rId40"/>
    <p:sldId id="323" r:id="rId41"/>
    <p:sldId id="320" r:id="rId42"/>
    <p:sldId id="297" r:id="rId43"/>
    <p:sldId id="298" r:id="rId44"/>
    <p:sldId id="27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229C3F-759A-AC42-B616-5B6AC1521BBE}">
          <p14:sldIdLst>
            <p14:sldId id="256"/>
            <p14:sldId id="300"/>
            <p14:sldId id="257"/>
            <p14:sldId id="322"/>
            <p14:sldId id="258"/>
            <p14:sldId id="259"/>
            <p14:sldId id="262"/>
            <p14:sldId id="260"/>
            <p14:sldId id="261"/>
            <p14:sldId id="294"/>
            <p14:sldId id="290"/>
            <p14:sldId id="263"/>
            <p14:sldId id="311"/>
            <p14:sldId id="308"/>
            <p14:sldId id="310"/>
            <p14:sldId id="309"/>
            <p14:sldId id="264"/>
            <p14:sldId id="313"/>
            <p14:sldId id="278"/>
            <p14:sldId id="312"/>
            <p14:sldId id="280"/>
            <p14:sldId id="281"/>
            <p14:sldId id="301"/>
            <p14:sldId id="303"/>
            <p14:sldId id="302"/>
            <p14:sldId id="314"/>
            <p14:sldId id="315"/>
            <p14:sldId id="265"/>
            <p14:sldId id="292"/>
            <p14:sldId id="266"/>
            <p14:sldId id="321"/>
            <p14:sldId id="316"/>
            <p14:sldId id="287"/>
            <p14:sldId id="270"/>
            <p14:sldId id="288"/>
            <p14:sldId id="317"/>
          </p14:sldIdLst>
        </p14:section>
        <p14:section name="Untitled Section" id="{970F71CA-2300-4440-9146-1C803E88E000}">
          <p14:sldIdLst>
            <p14:sldId id="289"/>
            <p14:sldId id="318"/>
            <p14:sldId id="319"/>
            <p14:sldId id="323"/>
            <p14:sldId id="320"/>
            <p14:sldId id="297"/>
            <p14:sldId id="298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33"/>
    <p:restoredTop sz="86111"/>
  </p:normalViewPr>
  <p:slideViewPr>
    <p:cSldViewPr snapToGrid="0" snapToObjects="1">
      <p:cViewPr varScale="1">
        <p:scale>
          <a:sx n="70" d="100"/>
          <a:sy n="70" d="100"/>
        </p:scale>
        <p:origin x="192" y="3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296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ronransom/Desktop/2020%20Budget%20&amp;%20LR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ronransom/Desktop/2020%20Budget%20&amp;%20LR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10000</c:v>
                </c:pt>
                <c:pt idx="1">
                  <c:v>17311</c:v>
                </c:pt>
                <c:pt idx="2">
                  <c:v>26244</c:v>
                </c:pt>
                <c:pt idx="3">
                  <c:v>26252</c:v>
                </c:pt>
                <c:pt idx="4">
                  <c:v>26262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A7-5A49-85EC-43584A3C06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A7-5A49-85EC-43584A3C06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A7-5A49-85EC-43584A3C0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97161216"/>
        <c:axId val="-997159168"/>
      </c:lineChart>
      <c:catAx>
        <c:axId val="-99716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7159168"/>
        <c:crosses val="autoZero"/>
        <c:auto val="1"/>
        <c:lblAlgn val="ctr"/>
        <c:lblOffset val="100"/>
        <c:noMultiLvlLbl val="0"/>
      </c:catAx>
      <c:valAx>
        <c:axId val="-997159168"/>
        <c:scaling>
          <c:orientation val="minMax"/>
        </c:scaling>
        <c:delete val="0"/>
        <c:axPos val="l"/>
        <c:majorGridlines>
          <c:spPr>
            <a:ln w="5080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7161216"/>
        <c:crosses val="autoZero"/>
        <c:crossBetween val="between"/>
      </c:valAx>
      <c:spPr>
        <a:noFill/>
        <a:ln w="69850"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142817</c:v>
                </c:pt>
                <c:pt idx="1">
                  <c:v>182417</c:v>
                </c:pt>
                <c:pt idx="2">
                  <c:v>297970</c:v>
                </c:pt>
                <c:pt idx="3">
                  <c:v>326223</c:v>
                </c:pt>
                <c:pt idx="4">
                  <c:v>402104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E7-0C4D-B9AA-A190BA8F32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E7-0C4D-B9AA-A190BA8F32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E7-0C4D-B9AA-A190BA8F3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16361776"/>
        <c:axId val="-996457920"/>
      </c:lineChart>
      <c:catAx>
        <c:axId val="-111636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6457920"/>
        <c:crosses val="autoZero"/>
        <c:auto val="1"/>
        <c:lblAlgn val="ctr"/>
        <c:lblOffset val="100"/>
        <c:noMultiLvlLbl val="0"/>
      </c:catAx>
      <c:valAx>
        <c:axId val="-99645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1636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Capital Spending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'2021 LRP'!$D$62:$X$62</c:f>
              <c:numCache>
                <c:formatCode>_("$"* #,##0_);_("$"* \(#,##0\);_("$"* "-"??_);_(@_)</c:formatCode>
                <c:ptCount val="21"/>
                <c:pt idx="0">
                  <c:v>242100</c:v>
                </c:pt>
                <c:pt idx="1">
                  <c:v>110910</c:v>
                </c:pt>
                <c:pt idx="2">
                  <c:v>91730</c:v>
                </c:pt>
                <c:pt idx="3">
                  <c:v>102400</c:v>
                </c:pt>
                <c:pt idx="4">
                  <c:v>136950</c:v>
                </c:pt>
                <c:pt idx="5">
                  <c:v>121050</c:v>
                </c:pt>
                <c:pt idx="6">
                  <c:v>121980</c:v>
                </c:pt>
                <c:pt idx="7">
                  <c:v>69300</c:v>
                </c:pt>
                <c:pt idx="8">
                  <c:v>42500</c:v>
                </c:pt>
                <c:pt idx="9">
                  <c:v>52400</c:v>
                </c:pt>
                <c:pt idx="10">
                  <c:v>28000</c:v>
                </c:pt>
                <c:pt idx="11">
                  <c:v>49150</c:v>
                </c:pt>
                <c:pt idx="12">
                  <c:v>43360</c:v>
                </c:pt>
                <c:pt idx="13">
                  <c:v>33000</c:v>
                </c:pt>
                <c:pt idx="14">
                  <c:v>31500</c:v>
                </c:pt>
                <c:pt idx="15">
                  <c:v>40750</c:v>
                </c:pt>
                <c:pt idx="16">
                  <c:v>60280</c:v>
                </c:pt>
                <c:pt idx="17">
                  <c:v>62500</c:v>
                </c:pt>
                <c:pt idx="18">
                  <c:v>45900</c:v>
                </c:pt>
                <c:pt idx="19">
                  <c:v>27500</c:v>
                </c:pt>
                <c:pt idx="20">
                  <c:v>27500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3-EC43-87F2-F2BC7EB10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6608112"/>
        <c:axId val="1236555104"/>
      </c:barChart>
      <c:catAx>
        <c:axId val="12366081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555104"/>
        <c:crosses val="autoZero"/>
        <c:auto val="1"/>
        <c:lblAlgn val="ctr"/>
        <c:lblOffset val="100"/>
        <c:noMultiLvlLbl val="0"/>
      </c:catAx>
      <c:valAx>
        <c:axId val="123655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60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Reserves 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Lit>
              <c:ptCount val="1"/>
              <c:pt idx="0">
                <c:v>Balance in Dollars</c:v>
              </c:pt>
            </c:strLit>
          </c:cat>
          <c:val>
            <c:numRef>
              <c:f>'2021 LRP'!$C$63:$X$63</c:f>
              <c:numCache>
                <c:formatCode>_("$"* #,##0_);_("$"* \(#,##0\);_("$"* "-"??_);_(@_)</c:formatCode>
                <c:ptCount val="22"/>
                <c:pt idx="0">
                  <c:v>390000</c:v>
                </c:pt>
                <c:pt idx="1">
                  <c:v>214900</c:v>
                </c:pt>
                <c:pt idx="2">
                  <c:v>184590</c:v>
                </c:pt>
                <c:pt idx="3">
                  <c:v>173460</c:v>
                </c:pt>
                <c:pt idx="4">
                  <c:v>151660</c:v>
                </c:pt>
                <c:pt idx="5">
                  <c:v>95310</c:v>
                </c:pt>
                <c:pt idx="6">
                  <c:v>54860</c:v>
                </c:pt>
                <c:pt idx="7">
                  <c:v>13480</c:v>
                </c:pt>
                <c:pt idx="8">
                  <c:v>24780</c:v>
                </c:pt>
                <c:pt idx="9">
                  <c:v>62880</c:v>
                </c:pt>
                <c:pt idx="10">
                  <c:v>81080</c:v>
                </c:pt>
                <c:pt idx="11">
                  <c:v>123680</c:v>
                </c:pt>
                <c:pt idx="12">
                  <c:v>145130</c:v>
                </c:pt>
                <c:pt idx="13">
                  <c:v>172370</c:v>
                </c:pt>
                <c:pt idx="14">
                  <c:v>209970</c:v>
                </c:pt>
                <c:pt idx="15">
                  <c:v>249070</c:v>
                </c:pt>
                <c:pt idx="16">
                  <c:v>278920</c:v>
                </c:pt>
                <c:pt idx="17">
                  <c:v>289240</c:v>
                </c:pt>
                <c:pt idx="18">
                  <c:v>297340</c:v>
                </c:pt>
                <c:pt idx="19">
                  <c:v>322040</c:v>
                </c:pt>
                <c:pt idx="20">
                  <c:v>365140</c:v>
                </c:pt>
                <c:pt idx="21">
                  <c:v>408240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D-F445-812C-BAE5F249B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2569248"/>
        <c:axId val="1292470048"/>
      </c:barChart>
      <c:catAx>
        <c:axId val="1292569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2470048"/>
        <c:crosses val="autoZero"/>
        <c:auto val="1"/>
        <c:lblAlgn val="ctr"/>
        <c:lblOffset val="100"/>
        <c:noMultiLvlLbl val="0"/>
      </c:catAx>
      <c:valAx>
        <c:axId val="129247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56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8FC36-A2C5-4445-BF39-7CBBF54DC473}" type="datetimeFigureOut">
              <a:rPr lang="en-US" smtClean="0"/>
              <a:t>8/24/20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E9280-0809-374A-BCE1-E806FF0D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6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0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9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3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02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7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1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60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43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E9280-0809-374A-BCE1-E806FF0DA69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3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37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9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4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3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7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8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6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46264-9C94-0E48-A551-3B557EE62FDF}" type="datetimeFigureOut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26CC-C533-F04F-BBAD-CFA5314E2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616" y="1122363"/>
            <a:ext cx="10538086" cy="238760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+mn-lt"/>
              </a:rPr>
              <a:t>Lake</a:t>
            </a:r>
            <a:r>
              <a:rPr lang="en-US" sz="7200" b="1" dirty="0"/>
              <a:t> </a:t>
            </a:r>
            <a:r>
              <a:rPr lang="en-US" sz="7200" b="1" dirty="0">
                <a:latin typeface="+mn-lt"/>
              </a:rPr>
              <a:t>View Park Villas HOA</a:t>
            </a:r>
            <a:br>
              <a:rPr lang="en-US" sz="7200" b="1" dirty="0">
                <a:latin typeface="+mn-lt"/>
              </a:rPr>
            </a:br>
            <a:r>
              <a:rPr lang="en-US" sz="7200" b="1" dirty="0">
                <a:latin typeface="+mn-lt"/>
              </a:rPr>
              <a:t>2020 Annual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24, 2020</a:t>
            </a:r>
          </a:p>
        </p:txBody>
      </p:sp>
    </p:spTree>
    <p:extLst>
      <p:ext uri="{BB962C8B-B14F-4D97-AF65-F5344CB8AC3E}">
        <p14:creationId xmlns:p14="http://schemas.microsoft.com/office/powerpoint/2010/main" val="1502382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277D-5363-E340-A09E-88D179173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244" y="2130315"/>
            <a:ext cx="10515600" cy="30340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/>
              <a:t>2020 Mid Year Assets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Capital (Project) Reserve  $ 431,664</a:t>
            </a:r>
            <a:br>
              <a:rPr lang="en-US" b="1" dirty="0"/>
            </a:br>
            <a:r>
              <a:rPr lang="en-US" b="1" dirty="0"/>
              <a:t>Operations Reserve            $ 26,262</a:t>
            </a:r>
            <a:br>
              <a:rPr lang="en-US" b="1" dirty="0"/>
            </a:br>
            <a:r>
              <a:rPr lang="en-US" b="1" dirty="0"/>
              <a:t>Checking                               </a:t>
            </a:r>
            <a:r>
              <a:rPr lang="en-US" b="1" u="sng" dirty="0"/>
              <a:t>$ 17,364</a:t>
            </a:r>
            <a:br>
              <a:rPr lang="en-US" b="1" dirty="0"/>
            </a:br>
            <a:r>
              <a:rPr lang="en-US" b="1" dirty="0"/>
              <a:t> Totals                                    $ 455,486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~$13,400 Per Member</a:t>
            </a:r>
            <a:br>
              <a:rPr lang="en-US" dirty="0"/>
            </a:b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77213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B473-5846-374D-96DB-F2C0FDB31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156" y="34661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Western Mountain MGMT Audit Done</a:t>
            </a:r>
            <a:br>
              <a:rPr lang="en-US" sz="5300" b="1" dirty="0"/>
            </a:br>
            <a:br>
              <a:rPr lang="en-US" sz="5300" b="1" dirty="0"/>
            </a:br>
            <a:r>
              <a:rPr lang="en-US" sz="3600" b="1" dirty="0"/>
              <a:t>Maintains Good Internal Controls</a:t>
            </a:r>
            <a:br>
              <a:rPr lang="en-US" sz="3600" b="1" dirty="0"/>
            </a:br>
            <a:r>
              <a:rPr lang="en-US" sz="3600" b="1" dirty="0"/>
              <a:t>Prompt Collecting &amp; Depositing of Member Dues</a:t>
            </a:r>
            <a:br>
              <a:rPr lang="en-US" sz="3600" b="1" dirty="0"/>
            </a:br>
            <a:r>
              <a:rPr lang="en-US" sz="3600" b="1" dirty="0"/>
              <a:t>Timely Accounts Payable</a:t>
            </a:r>
            <a:br>
              <a:rPr lang="en-US" sz="3600" b="1" dirty="0"/>
            </a:br>
            <a:r>
              <a:rPr lang="en-US" sz="3600" b="1" dirty="0"/>
              <a:t>Accurate Bank Statements</a:t>
            </a:r>
            <a:br>
              <a:rPr lang="en-US" sz="3600" b="1" dirty="0"/>
            </a:br>
            <a:r>
              <a:rPr lang="en-US" sz="3600" b="1" dirty="0"/>
              <a:t>Contractor Payments Accurate &amp; Timely</a:t>
            </a:r>
            <a:br>
              <a:rPr lang="en-US" sz="3600" b="1" dirty="0"/>
            </a:br>
            <a:r>
              <a:rPr lang="en-US" sz="3600" b="1" dirty="0"/>
              <a:t>All Subcontractors have a Licensed and Insured</a:t>
            </a:r>
            <a:br>
              <a:rPr lang="en-US" sz="4000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490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3" y="10623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latin typeface="+mn-lt"/>
              </a:rPr>
              <a:t>Long Range Plan (LRP)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</a:t>
            </a:r>
            <a:r>
              <a:rPr lang="en-US" sz="3600" b="1" u="sng" dirty="0">
                <a:solidFill>
                  <a:srgbClr val="7030A0"/>
                </a:solidFill>
                <a:latin typeface="+mn-lt"/>
              </a:rPr>
              <a:t>As Approved by Design Review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1" y="2904412"/>
            <a:ext cx="108264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/>
              <a:t>Higher Roofing Costs Resulted in a Forecasted Reserve Shortfall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Original LRP Assumed $20K Per Duplex Building (2018 Bid Price)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Current Actual &amp; Expected Cost to Range from $27K to $30K </a:t>
            </a:r>
          </a:p>
          <a:p>
            <a:pPr lvl="1"/>
            <a:endParaRPr lang="en-US" sz="2400" b="1" dirty="0"/>
          </a:p>
          <a:p>
            <a:pPr lvl="1"/>
            <a:r>
              <a:rPr lang="en-US" sz="2800" b="1" dirty="0"/>
              <a:t>A Dues Increase Will Be Required to Get Over the “Roofing Hump”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Original LRP Assumed $150 Increase Every 4 Years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Revised Plan Based On an Increase of $400 Starting in 2021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Increase Eliminates a Forecasted Shortfall of $85K </a:t>
            </a:r>
          </a:p>
          <a:p>
            <a:pPr lvl="1"/>
            <a:endParaRPr lang="en-US" sz="2400" b="1" dirty="0"/>
          </a:p>
          <a:p>
            <a:pPr lvl="1"/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65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4564D-4A2A-CA46-94F4-EF4B8D6D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913765"/>
            <a:ext cx="10823448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One More Point on Getting Over the Hump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6335D5-E5F2-6541-8287-3C4BBD4817DC}"/>
              </a:ext>
            </a:extLst>
          </p:cNvPr>
          <p:cNvSpPr txBox="1"/>
          <p:nvPr/>
        </p:nvSpPr>
        <p:spPr>
          <a:xfrm>
            <a:off x="713232" y="2615184"/>
            <a:ext cx="10695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Operational Spending has Consistently Underrun our $100,000 Budget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Before Forming Our HOA Our Annual Operation Costs Averaged $115,000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With Aggressive Bidding Our Costs have Averaged $85,000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An Average of $15,0000 has been Rolled Over to the Capital Reserves</a:t>
            </a:r>
          </a:p>
          <a:p>
            <a:endParaRPr lang="en-US" b="1" dirty="0"/>
          </a:p>
          <a:p>
            <a:r>
              <a:rPr lang="en-US" sz="2800" b="1" dirty="0"/>
              <a:t>The Revised Plan Assumes that the Roll Over will Continue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/>
              <a:t>Revised Assumption is $10,000 Per Year Over the Next 7 Years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/>
              <a:t>The Operational Budget will be Reduced to $90,000 Over this Same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4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113CC-DF1D-AE4F-B7A6-CFED456F0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91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Current LRP Major Assumptions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DF0E6B-488E-C341-B0DC-4D5DB3E9F3E7}"/>
              </a:ext>
            </a:extLst>
          </p:cNvPr>
          <p:cNvSpPr txBox="1"/>
          <p:nvPr/>
        </p:nvSpPr>
        <p:spPr>
          <a:xfrm>
            <a:off x="2359152" y="2074736"/>
            <a:ext cx="747979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Painting:                    $25,000 Per Year over 20 Years</a:t>
            </a:r>
          </a:p>
          <a:p>
            <a:r>
              <a:rPr lang="en-US" sz="2000" b="1" dirty="0"/>
              <a:t>Roofing:                     $30,000 Per Duplex Building over Next 7 Years</a:t>
            </a:r>
          </a:p>
          <a:p>
            <a:r>
              <a:rPr lang="en-US" sz="2000" b="1" dirty="0"/>
              <a:t>Embankment:          $120,0000 This Year (Planned)</a:t>
            </a:r>
          </a:p>
          <a:p>
            <a:r>
              <a:rPr lang="en-US" sz="2000" b="1" dirty="0"/>
              <a:t>Deck Restorations:   $40,000 Every 8 Years</a:t>
            </a:r>
          </a:p>
          <a:p>
            <a:r>
              <a:rPr lang="en-US" sz="2000" b="1" dirty="0"/>
              <a:t>Road Chip Seal:         $10,000 Every 8 Years</a:t>
            </a:r>
          </a:p>
          <a:p>
            <a:r>
              <a:rPr lang="en-US" sz="2000" b="1" dirty="0"/>
              <a:t>Patio Sealing:            $10,000 Every 3 Years</a:t>
            </a:r>
          </a:p>
          <a:p>
            <a:r>
              <a:rPr lang="en-US" sz="2000" b="1" dirty="0"/>
              <a:t>Mulching:                   $13,000 Every 7 Years</a:t>
            </a:r>
          </a:p>
          <a:p>
            <a:r>
              <a:rPr lang="en-US" sz="2000" b="1" dirty="0"/>
              <a:t>Drainage:                   $1,000 Average over the 20 Years</a:t>
            </a:r>
          </a:p>
          <a:p>
            <a:endParaRPr lang="en-US" sz="2000" b="1" dirty="0"/>
          </a:p>
          <a:p>
            <a:r>
              <a:rPr lang="en-US" sz="3600" b="1" dirty="0"/>
              <a:t>Total Forecast 20 Year Spending $1.3M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0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59C8-A5CB-5546-8162-30C4B96C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76" y="71259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Revised LRP 20 Year </a:t>
            </a:r>
            <a:r>
              <a:rPr lang="en-US" sz="4800" b="1" u="sng" dirty="0"/>
              <a:t>Spending</a:t>
            </a:r>
            <a:r>
              <a:rPr lang="en-US" sz="4800" b="1" dirty="0"/>
              <a:t> Forecast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BC3337C-E47E-B344-8A7D-F23E3494A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256093"/>
              </p:ext>
            </p:extLst>
          </p:nvPr>
        </p:nvGraphicFramePr>
        <p:xfrm>
          <a:off x="2761488" y="2460752"/>
          <a:ext cx="6126480" cy="324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42D3B39-DB9F-7C46-9AC0-93310EC8045F}"/>
              </a:ext>
            </a:extLst>
          </p:cNvPr>
          <p:cNvSpPr txBox="1"/>
          <p:nvPr/>
        </p:nvSpPr>
        <p:spPr>
          <a:xfrm>
            <a:off x="5120640" y="3100832"/>
            <a:ext cx="349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Embankment &amp; Roofing “Hump”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AB3EB0E-9FAD-1D4C-9B00-44B8AB1C5371}"/>
              </a:ext>
            </a:extLst>
          </p:cNvPr>
          <p:cNvCxnSpPr/>
          <p:nvPr/>
        </p:nvCxnSpPr>
        <p:spPr>
          <a:xfrm flipH="1">
            <a:off x="4133088" y="3470164"/>
            <a:ext cx="987552" cy="3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2973DCF-5305-7B4B-AA51-4DF63680CF0B}"/>
              </a:ext>
            </a:extLst>
          </p:cNvPr>
          <p:cNvCxnSpPr>
            <a:cxnSpLocks/>
          </p:cNvCxnSpPr>
          <p:nvPr/>
        </p:nvCxnSpPr>
        <p:spPr>
          <a:xfrm flipH="1">
            <a:off x="5120640" y="3470164"/>
            <a:ext cx="164592" cy="57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02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D4C5E-155A-0844-9EF1-F4EA2F7E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08" y="785749"/>
            <a:ext cx="10515600" cy="1325563"/>
          </a:xfrm>
        </p:spPr>
        <p:txBody>
          <a:bodyPr/>
          <a:lstStyle/>
          <a:p>
            <a:pPr algn="ctr"/>
            <a:r>
              <a:rPr lang="en-US" sz="4800" b="1" dirty="0"/>
              <a:t>Revised LRP 20 Year </a:t>
            </a:r>
            <a:r>
              <a:rPr lang="en-US" sz="4800" b="1" u="sng" dirty="0"/>
              <a:t>Reserve</a:t>
            </a:r>
            <a:r>
              <a:rPr lang="en-US" sz="4800" b="1" dirty="0"/>
              <a:t> Forecast</a:t>
            </a:r>
            <a:br>
              <a:rPr lang="en-US" dirty="0"/>
            </a:br>
            <a:r>
              <a:rPr lang="en-US" sz="2800" dirty="0"/>
              <a:t>With Dues Increase &amp; Planned Operational Rollover of $10K for 7 Years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5D9791F-1764-364C-82CD-DB62596E9E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823606"/>
              </p:ext>
            </p:extLst>
          </p:nvPr>
        </p:nvGraphicFramePr>
        <p:xfrm>
          <a:off x="2194560" y="2502916"/>
          <a:ext cx="7278624" cy="347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93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610" y="974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2020 Projects Update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23984" y="2527064"/>
            <a:ext cx="718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Painting Program</a:t>
            </a:r>
          </a:p>
          <a:p>
            <a:r>
              <a:rPr lang="en-US" sz="3600" b="1" dirty="0"/>
              <a:t>Drainage Program</a:t>
            </a:r>
          </a:p>
          <a:p>
            <a:r>
              <a:rPr lang="en-US" sz="3600" b="1" dirty="0"/>
              <a:t>Roofing</a:t>
            </a:r>
          </a:p>
          <a:p>
            <a:r>
              <a:rPr lang="en-US" sz="3600" b="1" dirty="0"/>
              <a:t>Pond Embankment Restoration</a:t>
            </a:r>
          </a:p>
          <a:p>
            <a:r>
              <a:rPr lang="en-US" sz="3600" b="1" dirty="0"/>
              <a:t>Driveway and Patio Sealing</a:t>
            </a:r>
          </a:p>
        </p:txBody>
      </p:sp>
    </p:spTree>
    <p:extLst>
      <p:ext uri="{BB962C8B-B14F-4D97-AF65-F5344CB8AC3E}">
        <p14:creationId xmlns:p14="http://schemas.microsoft.com/office/powerpoint/2010/main" val="1234300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5E97-7F37-9843-9AEA-0C92E6DE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804037"/>
            <a:ext cx="10515600" cy="1325563"/>
          </a:xfrm>
        </p:spPr>
        <p:txBody>
          <a:bodyPr/>
          <a:lstStyle/>
          <a:p>
            <a:pPr algn="ctr"/>
            <a:r>
              <a:rPr lang="en-US" sz="4800" b="1" dirty="0"/>
              <a:t>2020 Painting</a:t>
            </a:r>
            <a:r>
              <a:rPr lang="en-US" b="1" dirty="0"/>
              <a:t> Program Points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9C42C7-2439-6942-8700-66EC4CA9692F}"/>
              </a:ext>
            </a:extLst>
          </p:cNvPr>
          <p:cNvSpPr txBox="1"/>
          <p:nvPr/>
        </p:nvSpPr>
        <p:spPr>
          <a:xfrm>
            <a:off x="640080" y="2505456"/>
            <a:ext cx="10991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Year Three of Our New Program Strategy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Strategy is to Paint Only in Areas of Need Throughout the HOA Hagestad Painting will Continue as Our Long Term Contractor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Painting is Planned for Sometime in August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Lattice Patio Dividers in the Park Side was Added to Original Proposal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Park Side will Continue with Stain </a:t>
            </a:r>
          </a:p>
        </p:txBody>
      </p:sp>
    </p:spTree>
    <p:extLst>
      <p:ext uri="{BB962C8B-B14F-4D97-AF65-F5344CB8AC3E}">
        <p14:creationId xmlns:p14="http://schemas.microsoft.com/office/powerpoint/2010/main" val="4102069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3353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2020 Painting Work Scheduled Slide 1</a:t>
            </a:r>
            <a:br>
              <a:rPr lang="en-US" b="1" dirty="0">
                <a:latin typeface="+mn-lt"/>
              </a:rPr>
            </a:br>
            <a:r>
              <a:rPr lang="en-US" sz="2800" b="1" dirty="0">
                <a:latin typeface="+mn-lt"/>
              </a:rPr>
              <a:t>(Year 3 of New Strategy to Paint in Areas of Need Throughout the Community)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5ADD11-8852-6B4D-9EFD-775C5B522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39034"/>
              </p:ext>
            </p:extLst>
          </p:nvPr>
        </p:nvGraphicFramePr>
        <p:xfrm>
          <a:off x="1078992" y="2259100"/>
          <a:ext cx="7498078" cy="3885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1154">
                  <a:extLst>
                    <a:ext uri="{9D8B030D-6E8A-4147-A177-3AD203B41FA5}">
                      <a16:colId xmlns:a16="http://schemas.microsoft.com/office/drawing/2014/main" val="237101609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2240618839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624699167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1157283636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4152970267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76540692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3007485202"/>
                    </a:ext>
                  </a:extLst>
                </a:gridCol>
              </a:tblGrid>
              <a:tr h="620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Building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East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South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Dormers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Sills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2183342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103/107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66595155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95/99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2545916"/>
                  </a:ext>
                </a:extLst>
              </a:tr>
              <a:tr h="37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87/91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8941998"/>
                  </a:ext>
                </a:extLst>
              </a:tr>
              <a:tr h="37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79/83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7893979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71/75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Both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5865696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63/67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7017554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55/59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1556209"/>
                  </a:ext>
                </a:extLst>
              </a:tr>
              <a:tr h="354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47/51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Both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2846615"/>
                  </a:ext>
                </a:extLst>
              </a:tr>
              <a:tr h="37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39/43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Soffet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29293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D6F596-646C-474E-A399-D9B10B65EC1E}"/>
              </a:ext>
            </a:extLst>
          </p:cNvPr>
          <p:cNvSpPr txBox="1"/>
          <p:nvPr/>
        </p:nvSpPr>
        <p:spPr>
          <a:xfrm>
            <a:off x="9125712" y="3186272"/>
            <a:ext cx="2578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T=Triangle</a:t>
            </a:r>
          </a:p>
          <a:p>
            <a:r>
              <a:rPr lang="en-US" dirty="0"/>
              <a:t>W=Wall</a:t>
            </a:r>
          </a:p>
          <a:p>
            <a:r>
              <a:rPr lang="en-US" dirty="0"/>
              <a:t>S=Siding</a:t>
            </a:r>
          </a:p>
          <a:p>
            <a:r>
              <a:rPr lang="en-US" dirty="0"/>
              <a:t>G=Garage Door Trim</a:t>
            </a:r>
          </a:p>
          <a:p>
            <a:r>
              <a:rPr lang="en-US" dirty="0"/>
              <a:t>D=Door</a:t>
            </a:r>
          </a:p>
          <a:p>
            <a:r>
              <a:rPr lang="en-US" dirty="0"/>
              <a:t>DW=Divider Wall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2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1F891-FFB1-2447-88AA-572C9D15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52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President’s Introductory Points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021E37-FFA3-5341-A40E-88E663994ABA}"/>
              </a:ext>
            </a:extLst>
          </p:cNvPr>
          <p:cNvSpPr txBox="1"/>
          <p:nvPr/>
        </p:nvSpPr>
        <p:spPr>
          <a:xfrm>
            <a:off x="530352" y="2330768"/>
            <a:ext cx="10823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 has been a Great Year to Date!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Launched Our Roofing Program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Sealed Our Driveways and Lake Side Patios will be Sealed Shortly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Completed the Necessary Engineering for the Embankment Project and Distributed Bid Packets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Overall Our Spending is On Budget Despite a Greater than Expected Spring Replanting Effort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Launched a New Proof-of-Insurance Program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Our Painting Program will Continue in August or September </a:t>
            </a:r>
          </a:p>
          <a:p>
            <a:endParaRPr lang="en-US" dirty="0"/>
          </a:p>
          <a:p>
            <a:pPr algn="ctr"/>
            <a:r>
              <a:rPr lang="en-US" sz="2400" b="1" dirty="0"/>
              <a:t>The Attractiveness of Our Neighborhood Continues to Draw Compliments &amp;</a:t>
            </a:r>
          </a:p>
          <a:p>
            <a:pPr algn="ctr"/>
            <a:r>
              <a:rPr lang="en-US" sz="2400" b="1" dirty="0"/>
              <a:t>Recent Sales Data Continues to Show our HOA Remains a High Value in Eagle Bend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14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E03C-9C07-B64E-8141-2ACB846EB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216" y="95034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2020 Painting Work Scheduled Slide 2</a:t>
            </a:r>
            <a:br>
              <a:rPr lang="en-US" b="1" dirty="0"/>
            </a:br>
            <a:r>
              <a:rPr lang="en-US" sz="2700" b="1" dirty="0"/>
              <a:t>(Year 3 of New Strategy to Paint in Areas of Need Throughout the Community)</a:t>
            </a:r>
            <a:endParaRPr lang="en-US" sz="27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D920B9-467B-CC4C-A8BD-1676DA8C8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84044"/>
              </p:ext>
            </p:extLst>
          </p:nvPr>
        </p:nvGraphicFramePr>
        <p:xfrm>
          <a:off x="1627632" y="2275904"/>
          <a:ext cx="7150605" cy="3594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515">
                  <a:extLst>
                    <a:ext uri="{9D8B030D-6E8A-4147-A177-3AD203B41FA5}">
                      <a16:colId xmlns:a16="http://schemas.microsoft.com/office/drawing/2014/main" val="3130698527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3071443261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1778634828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3687978342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745622605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1541389935"/>
                    </a:ext>
                  </a:extLst>
                </a:gridCol>
                <a:gridCol w="1021515">
                  <a:extLst>
                    <a:ext uri="{9D8B030D-6E8A-4147-A177-3AD203B41FA5}">
                      <a16:colId xmlns:a16="http://schemas.microsoft.com/office/drawing/2014/main" val="1260852529"/>
                    </a:ext>
                  </a:extLst>
                </a:gridCol>
              </a:tblGrid>
              <a:tr h="3964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Building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East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South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Dormers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Sills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48070855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31/35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0220990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23/27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6835778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19/451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T/W/S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8857415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385/395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8563531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62/68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7108156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52/58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T/W/DW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9940750"/>
                  </a:ext>
                </a:extLst>
              </a:tr>
              <a:tr h="39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42/46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T/W/DW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3502540"/>
                  </a:ext>
                </a:extLst>
              </a:tr>
              <a:tr h="42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34/38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West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247217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C553FF4-A2EB-6849-8F20-B86B9411C15D}"/>
              </a:ext>
            </a:extLst>
          </p:cNvPr>
          <p:cNvSpPr/>
          <p:nvPr/>
        </p:nvSpPr>
        <p:spPr>
          <a:xfrm>
            <a:off x="9223248" y="2913672"/>
            <a:ext cx="2389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T=Triangle</a:t>
            </a:r>
          </a:p>
          <a:p>
            <a:r>
              <a:rPr lang="en-US" dirty="0"/>
              <a:t>W=Wall</a:t>
            </a:r>
          </a:p>
          <a:p>
            <a:r>
              <a:rPr lang="en-US" dirty="0"/>
              <a:t>S=Siding</a:t>
            </a:r>
          </a:p>
          <a:p>
            <a:r>
              <a:rPr lang="en-US" dirty="0"/>
              <a:t>G=Garage Door Trim</a:t>
            </a:r>
          </a:p>
          <a:p>
            <a:r>
              <a:rPr lang="en-US" dirty="0"/>
              <a:t>D=Door</a:t>
            </a:r>
          </a:p>
          <a:p>
            <a:r>
              <a:rPr lang="en-US" dirty="0"/>
              <a:t>DW=Divider Wall</a:t>
            </a:r>
          </a:p>
        </p:txBody>
      </p:sp>
    </p:spTree>
    <p:extLst>
      <p:ext uri="{BB962C8B-B14F-4D97-AF65-F5344CB8AC3E}">
        <p14:creationId xmlns:p14="http://schemas.microsoft.com/office/powerpoint/2010/main" val="2284475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773" y="118067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Drainage Programs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0704" y="2894808"/>
            <a:ext cx="980236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Efforts to Reduce Park Side Back Yard Flooding Continued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/>
              <a:t>4 Direct-to-Street Roof-Water Drains Installed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/>
              <a:t>An Additional Drain for 385/395 to be Scheduled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/>
              <a:t>Pond Sump Pump Installed to Keep French Drain Operable</a:t>
            </a:r>
          </a:p>
          <a:p>
            <a:r>
              <a:rPr lang="en-US" sz="2800" b="1" dirty="0"/>
              <a:t>Efforts to Eliminate Front Yard Flooding at 19/451 Completed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Sump Pump Installed and Tested!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6916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525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Pond Embankment Restorations Program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2823" y="2710578"/>
            <a:ext cx="444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History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Current Status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97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3A5C9-8045-BD48-9454-0CC4A6CCD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76746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Embankment History 4 Years Ago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9186F-AFE5-7C44-BF45-59FB1D9CCC41}"/>
              </a:ext>
            </a:extLst>
          </p:cNvPr>
          <p:cNvSpPr txBox="1"/>
          <p:nvPr/>
        </p:nvSpPr>
        <p:spPr>
          <a:xfrm>
            <a:off x="1298448" y="2231136"/>
            <a:ext cx="9765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Planter Cracks &amp; Embankment Sloughing in  Some Areas Observed</a:t>
            </a:r>
          </a:p>
          <a:p>
            <a:r>
              <a:rPr lang="en-US" sz="2800" dirty="0"/>
              <a:t>Base Rock Under Patio Washed Away #55</a:t>
            </a:r>
          </a:p>
          <a:p>
            <a:r>
              <a:rPr lang="en-US" sz="2800" dirty="0"/>
              <a:t>Determined that the Embankment is an HOA Responsibility </a:t>
            </a:r>
          </a:p>
          <a:p>
            <a:r>
              <a:rPr lang="en-US" sz="2800" dirty="0"/>
              <a:t>Restoration Project Recognized by Design Review Committee</a:t>
            </a:r>
          </a:p>
          <a:p>
            <a:r>
              <a:rPr lang="en-US" sz="2800" dirty="0"/>
              <a:t>$120,000 Set Aside in LRP for Minimum Remediation</a:t>
            </a:r>
          </a:p>
          <a:p>
            <a:r>
              <a:rPr lang="en-US" sz="2800" dirty="0"/>
              <a:t>Full Investigation of Options Initiated</a:t>
            </a:r>
          </a:p>
          <a:p>
            <a:r>
              <a:rPr lang="en-US" sz="2800" dirty="0"/>
              <a:t>Members Advised at Annual Meetings &amp; Mailings</a:t>
            </a:r>
          </a:p>
          <a:p>
            <a:r>
              <a:rPr lang="en-US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01528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4865D-980D-DD45-8B95-3FCB8643A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05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Project Principles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BE702C-4FBE-E145-9508-9972D4479A76}"/>
              </a:ext>
            </a:extLst>
          </p:cNvPr>
          <p:cNvSpPr txBox="1"/>
          <p:nvPr/>
        </p:nvSpPr>
        <p:spPr>
          <a:xfrm>
            <a:off x="1554480" y="2688336"/>
            <a:ext cx="1005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Provide a Practical &amp; Cost Effective Solution that would Last</a:t>
            </a:r>
          </a:p>
          <a:p>
            <a:r>
              <a:rPr lang="en-US" sz="2800" b="1" dirty="0"/>
              <a:t>Work to Minimize Financial Impact (Avoid Assessment if Possible)</a:t>
            </a:r>
          </a:p>
          <a:p>
            <a:r>
              <a:rPr lang="en-US" sz="2800" b="1" dirty="0"/>
              <a:t>Engage Design Review Committee Throughout the Process</a:t>
            </a:r>
          </a:p>
          <a:p>
            <a:r>
              <a:rPr lang="en-US" sz="2800" b="1" dirty="0"/>
              <a:t>Explore Multiple Options</a:t>
            </a:r>
          </a:p>
          <a:p>
            <a:r>
              <a:rPr lang="en-US" sz="2800" b="1" dirty="0"/>
              <a:t>Ensure that All Regulatory Requirements are Addressed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2806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D910-825B-8C4B-8FD8-A5D2B537B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129781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Actions Taken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D9314-565F-4947-A50D-464E666292AC}"/>
              </a:ext>
            </a:extLst>
          </p:cNvPr>
          <p:cNvSpPr txBox="1"/>
          <p:nvPr/>
        </p:nvSpPr>
        <p:spPr>
          <a:xfrm>
            <a:off x="1551432" y="2962656"/>
            <a:ext cx="1004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Hired Geotech Engineer/Alpine Geotechnical</a:t>
            </a:r>
          </a:p>
          <a:p>
            <a:r>
              <a:rPr lang="en-US" sz="2800" b="1" dirty="0"/>
              <a:t>Hired Civil Engineer/Larson Engineering &amp; Surveying</a:t>
            </a:r>
          </a:p>
          <a:p>
            <a:r>
              <a:rPr lang="en-US" sz="2800" b="1" dirty="0"/>
              <a:t>Consulted with Earthwork Contractor/Randy </a:t>
            </a:r>
            <a:r>
              <a:rPr lang="en-US" sz="2800" b="1" dirty="0" err="1"/>
              <a:t>Gambala</a:t>
            </a:r>
            <a:r>
              <a:rPr lang="en-US" sz="2800" b="1" dirty="0"/>
              <a:t> Excavating</a:t>
            </a:r>
          </a:p>
          <a:p>
            <a:r>
              <a:rPr lang="en-US" sz="2800" b="1" dirty="0"/>
              <a:t>Worked with Eagle Bend Golf Club/Tom Clary (Pond Owners)</a:t>
            </a:r>
          </a:p>
        </p:txBody>
      </p:sp>
    </p:spTree>
    <p:extLst>
      <p:ext uri="{BB962C8B-B14F-4D97-AF65-F5344CB8AC3E}">
        <p14:creationId xmlns:p14="http://schemas.microsoft.com/office/powerpoint/2010/main" val="1719587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AE143-E52B-6C49-A684-DE5FCF95F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63125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Status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0E245E-5BEC-A940-93A6-EC4D8130EEB2}"/>
              </a:ext>
            </a:extLst>
          </p:cNvPr>
          <p:cNvSpPr txBox="1"/>
          <p:nvPr/>
        </p:nvSpPr>
        <p:spPr>
          <a:xfrm>
            <a:off x="2121408" y="2103120"/>
            <a:ext cx="77022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First Design Rejected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Design was Based On Installing Sheet Pile Retaining Walls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Cost Estimates were Judged to be Excessively Expensive</a:t>
            </a:r>
          </a:p>
          <a:p>
            <a:r>
              <a:rPr lang="en-US" sz="2400" b="1" dirty="0"/>
              <a:t>New Design Obtained from Larson Engineering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Includes Topographical Information from Breckenridge Surveying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Design Meets Regulatory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Awaiting New Cost Estimate</a:t>
            </a:r>
          </a:p>
          <a:p>
            <a:r>
              <a:rPr lang="en-US" sz="2400" b="1" dirty="0"/>
              <a:t>Working on Alternative Method to Deliver the Rock and Fill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Concerned that Current Barge Delivery will be Excessively Expensive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Considering use of Rock Conveyor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06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6D5E-C611-5F40-97D7-F847EEB8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896" y="80403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Roof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E3F5A5-2CD9-3C44-9DD9-B66DEF8448B4}"/>
              </a:ext>
            </a:extLst>
          </p:cNvPr>
          <p:cNvSpPr txBox="1"/>
          <p:nvPr/>
        </p:nvSpPr>
        <p:spPr>
          <a:xfrm>
            <a:off x="3145536" y="2359152"/>
            <a:ext cx="5065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Review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Estimated Roofing Priority 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Schedule</a:t>
            </a:r>
          </a:p>
          <a:p>
            <a:r>
              <a:rPr lang="en-US" sz="2400" b="1" dirty="0"/>
              <a:t>Status</a:t>
            </a:r>
          </a:p>
          <a:p>
            <a:r>
              <a:rPr lang="en-US" sz="2400" b="1" dirty="0"/>
              <a:t>Warranty</a:t>
            </a:r>
          </a:p>
        </p:txBody>
      </p:sp>
    </p:spTree>
    <p:extLst>
      <p:ext uri="{BB962C8B-B14F-4D97-AF65-F5344CB8AC3E}">
        <p14:creationId xmlns:p14="http://schemas.microsoft.com/office/powerpoint/2010/main" val="571931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905" y="9265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Roof Replacement Strategy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9202" y="2987361"/>
            <a:ext cx="1008230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Roofing Priority is Based on Several Considerations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Life Assumptions Provided by the 2017 CertainTeed Inspector’s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Annual Roof Inspections (Evidence of Curling and Loss of Asphalt)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Availability of a Quality Firm for Replacement Roofing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Annual Recommendations of Our Design Review Committee  </a:t>
            </a:r>
          </a:p>
          <a:p>
            <a:r>
              <a:rPr lang="en-US" sz="2400" b="1" dirty="0"/>
              <a:t>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4664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3CAD-2C8F-B44C-9AB5-4F23D1B29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565" y="76030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Current LRP Priority &amp; Estimated Year to Roof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E63C7-D39F-1748-A597-C368E2EFB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449832"/>
              </p:ext>
            </p:extLst>
          </p:nvPr>
        </p:nvGraphicFramePr>
        <p:xfrm>
          <a:off x="1015448" y="2287036"/>
          <a:ext cx="10041834" cy="353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721">
                  <a:extLst>
                    <a:ext uri="{9D8B030D-6E8A-4147-A177-3AD203B41FA5}">
                      <a16:colId xmlns:a16="http://schemas.microsoft.com/office/drawing/2014/main" val="744141091"/>
                    </a:ext>
                  </a:extLst>
                </a:gridCol>
                <a:gridCol w="6619461">
                  <a:extLst>
                    <a:ext uri="{9D8B030D-6E8A-4147-A177-3AD203B41FA5}">
                      <a16:colId xmlns:a16="http://schemas.microsoft.com/office/drawing/2014/main" val="2491066420"/>
                    </a:ext>
                  </a:extLst>
                </a:gridCol>
                <a:gridCol w="2070652">
                  <a:extLst>
                    <a:ext uri="{9D8B030D-6E8A-4147-A177-3AD203B41FA5}">
                      <a16:colId xmlns:a16="http://schemas.microsoft.com/office/drawing/2014/main" val="1595147617"/>
                    </a:ext>
                  </a:extLst>
                </a:gridCol>
              </a:tblGrid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Villas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26691"/>
                  </a:ext>
                </a:extLst>
              </a:tr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385/395   23/27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61465"/>
                  </a:ext>
                </a:extLst>
              </a:tr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39/43    31/35    47/51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2021-2022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079620"/>
                  </a:ext>
                </a:extLst>
              </a:tr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52/58    42/46    62/68    34/38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2022-2024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207661"/>
                  </a:ext>
                </a:extLst>
              </a:tr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79/83    71/75    55/59    63/67    451/19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2024-2025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06868"/>
                  </a:ext>
                </a:extLst>
              </a:tr>
              <a:tr h="5895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87/91    95/99    103/107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19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4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7291"/>
            <a:ext cx="10515600" cy="113389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Agenda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8277" y="1551182"/>
            <a:ext cx="801973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Establishment of a Quorum &amp; Old Business (Proxy)</a:t>
            </a:r>
          </a:p>
          <a:p>
            <a:r>
              <a:rPr lang="en-US" sz="2400" b="1" dirty="0"/>
              <a:t>President’s Overview</a:t>
            </a:r>
          </a:p>
          <a:p>
            <a:r>
              <a:rPr lang="en-US" sz="2400" b="1" dirty="0"/>
              <a:t>Treasurer’s Report</a:t>
            </a:r>
          </a:p>
          <a:p>
            <a:r>
              <a:rPr lang="en-US" sz="2400" b="1" dirty="0"/>
              <a:t>Projects Update from Long Range Plan</a:t>
            </a:r>
          </a:p>
          <a:p>
            <a:pPr lvl="1"/>
            <a:r>
              <a:rPr lang="en-US" sz="2400" b="1" dirty="0"/>
              <a:t>Roofing Update &amp; Strategy</a:t>
            </a:r>
          </a:p>
          <a:p>
            <a:pPr lvl="1"/>
            <a:r>
              <a:rPr lang="en-US" sz="2400" b="1" dirty="0"/>
              <a:t>Embankment Restoration</a:t>
            </a:r>
          </a:p>
          <a:p>
            <a:pPr lvl="1"/>
            <a:r>
              <a:rPr lang="en-US" sz="2400" b="1" dirty="0"/>
              <a:t>Painting Update</a:t>
            </a:r>
          </a:p>
          <a:p>
            <a:pPr lvl="1"/>
            <a:r>
              <a:rPr lang="en-US" sz="2400" b="1" dirty="0"/>
              <a:t>Drainage Update</a:t>
            </a:r>
          </a:p>
          <a:p>
            <a:pPr lvl="1"/>
            <a:r>
              <a:rPr lang="en-US" sz="2400" b="1" dirty="0"/>
              <a:t>Patio &amp; Driveway Sealing</a:t>
            </a:r>
          </a:p>
          <a:p>
            <a:r>
              <a:rPr lang="en-US" sz="2400" b="1" dirty="0"/>
              <a:t>Good Neighbor Issues (Proof of Insurance/Safety/Concerns)</a:t>
            </a:r>
          </a:p>
          <a:p>
            <a:r>
              <a:rPr lang="en-US" sz="2400" b="1" dirty="0"/>
              <a:t>Board Nominations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34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031" y="87847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Roof Program Status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48847" y="2195224"/>
            <a:ext cx="67912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a typeface="Cambria Math" charset="0"/>
                <a:cs typeface="Cambria Math" charset="0"/>
              </a:rPr>
              <a:t>Selected Rooftop Systems of Kalispell: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sz="2000" b="1" dirty="0"/>
              <a:t>Bid Process Used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sz="2000" b="1" dirty="0"/>
              <a:t>Obtained Multiple Positive Recommendations</a:t>
            </a:r>
          </a:p>
          <a:p>
            <a:r>
              <a:rPr lang="en-US" sz="2800" b="1" dirty="0"/>
              <a:t>Selected High Quality Materials &amp; Warranty: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Owens Corning Duration Shingles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Upgraded Ice &amp; Water Shield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Premium “Platinum” Transferrable Warranty</a:t>
            </a:r>
          </a:p>
          <a:p>
            <a:r>
              <a:rPr lang="en-US" sz="2800" b="1" dirty="0"/>
              <a:t>Roofing Started This Year: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385/395 Completed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23/27 To Start in August</a:t>
            </a:r>
          </a:p>
          <a:p>
            <a:r>
              <a:rPr lang="en-US" sz="2400" b="1" dirty="0"/>
              <a:t>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861544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46B71-BA05-2F4E-A22B-5BBE3112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912" y="84061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Warranty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868072-9AF3-344D-8464-01F4C6BBE71B}"/>
              </a:ext>
            </a:extLst>
          </p:cNvPr>
          <p:cNvSpPr txBox="1"/>
          <p:nvPr/>
        </p:nvSpPr>
        <p:spPr>
          <a:xfrm>
            <a:off x="676656" y="2670048"/>
            <a:ext cx="101681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Coverage Period:  50 Years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First 20 Years Covers both Materials &amp; Workmanship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After 20 Years Covers only Shingles on a Prorated Basis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Wind Coverage up to 130 MPH for 15 Years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Algae Coverage for 10 Years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b="1" dirty="0"/>
              <a:t>Unlimited Transferability as Long as the HOA is the “Designated” Roof Owner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7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BEF6-86A3-1345-80FD-4E17A671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877189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Driveway &amp; Patio Sealing Program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2C2F3B-BEE0-F74F-BE05-329A21645CD3}"/>
              </a:ext>
            </a:extLst>
          </p:cNvPr>
          <p:cNvSpPr txBox="1"/>
          <p:nvPr/>
        </p:nvSpPr>
        <p:spPr>
          <a:xfrm>
            <a:off x="2325624" y="2633472"/>
            <a:ext cx="7936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Driveway Sealing was Completed for Both the Lake &amp; Park</a:t>
            </a:r>
          </a:p>
          <a:p>
            <a:endParaRPr lang="en-US" dirty="0"/>
          </a:p>
          <a:p>
            <a:r>
              <a:rPr lang="en-US" sz="2400" b="1" dirty="0"/>
              <a:t>Lake Patios will be Sealed in July by Flatworx LLC of Kalispell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60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6A180-DF93-D441-95D5-6F74B028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5020"/>
            <a:ext cx="10515600" cy="29545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Safety Discussion</a:t>
            </a:r>
            <a:br>
              <a:rPr lang="en-US" b="1" dirty="0"/>
            </a:br>
            <a:br>
              <a:rPr lang="en-US" b="1" dirty="0"/>
            </a:br>
            <a:r>
              <a:rPr lang="en-US" sz="3600" b="1" dirty="0"/>
              <a:t>Smoke/CO Detectors</a:t>
            </a:r>
            <a:br>
              <a:rPr lang="en-US" sz="3600" b="1" dirty="0"/>
            </a:br>
            <a:r>
              <a:rPr lang="en-US" sz="3600" b="1" dirty="0"/>
              <a:t>Proof of Home Insurance Policy</a:t>
            </a:r>
            <a:br>
              <a:rPr lang="en-US" sz="3600" b="1" dirty="0"/>
            </a:br>
            <a:r>
              <a:rPr lang="en-US" sz="3600" b="1" dirty="0"/>
              <a:t>Signage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292397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154" y="10878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Smoke/CO Detector Reminder!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171" y="2943802"/>
            <a:ext cx="11384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Each Homeowner is Responsible for Their Smoke Detectors 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98977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B7ED-74F3-4C4C-98A5-47883282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714" y="114037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Smoke Detector Points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3CD3D-837F-764C-97B3-7E1A53FAF522}"/>
              </a:ext>
            </a:extLst>
          </p:cNvPr>
          <p:cNvSpPr txBox="1"/>
          <p:nvPr/>
        </p:nvSpPr>
        <p:spPr>
          <a:xfrm>
            <a:off x="1243584" y="2637448"/>
            <a:ext cx="96560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Smoke Detectors have a Normal Life Span of 10 Years</a:t>
            </a:r>
          </a:p>
          <a:p>
            <a:r>
              <a:rPr lang="en-US" sz="2800" b="1" dirty="0"/>
              <a:t>All Original Detectors have Exceeded Their Normal Life</a:t>
            </a:r>
          </a:p>
          <a:p>
            <a:r>
              <a:rPr lang="en-US" sz="2800" b="1" dirty="0"/>
              <a:t>Old Detectors are Also Out of Code </a:t>
            </a:r>
          </a:p>
          <a:p>
            <a:endParaRPr lang="en-US" sz="2800" b="1" dirty="0"/>
          </a:p>
          <a:p>
            <a:r>
              <a:rPr lang="en-US" sz="2800" b="1" u="sng" dirty="0"/>
              <a:t>The HOA Can Provide the Name of an Installer if You Need One </a:t>
            </a:r>
          </a:p>
          <a:p>
            <a:r>
              <a:rPr lang="en-US" sz="2800" b="1" dirty="0"/>
              <a:t> </a:t>
            </a:r>
          </a:p>
          <a:p>
            <a:endParaRPr lang="en-US" sz="2800" b="1" dirty="0"/>
          </a:p>
          <a:p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08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CF86-2E48-964A-8E83-4CF5C6401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755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Proof of Home Insurance Effort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6D88AC-2C40-2B41-84C5-D6363F79945D}"/>
              </a:ext>
            </a:extLst>
          </p:cNvPr>
          <p:cNvSpPr txBox="1"/>
          <p:nvPr/>
        </p:nvSpPr>
        <p:spPr>
          <a:xfrm>
            <a:off x="1789176" y="2103120"/>
            <a:ext cx="86136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3200" b="1" dirty="0"/>
              <a:t>Good News!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We Finally Received Proof Documentation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Bad News!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We Have More Work To Do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095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BC49-B846-1649-B921-C63FB6BC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955" y="1279525"/>
            <a:ext cx="10669193" cy="1325563"/>
          </a:xfrm>
        </p:spPr>
        <p:txBody>
          <a:bodyPr/>
          <a:lstStyle/>
          <a:p>
            <a:pPr algn="ctr"/>
            <a:r>
              <a:rPr lang="en-US" b="1" dirty="0"/>
              <a:t>Annual Proof of Home Insurance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D5DBE-E100-3D4F-BA3F-8215ED19DAD1}"/>
              </a:ext>
            </a:extLst>
          </p:cNvPr>
          <p:cNvSpPr txBox="1"/>
          <p:nvPr/>
        </p:nvSpPr>
        <p:spPr>
          <a:xfrm>
            <a:off x="1592977" y="2613280"/>
            <a:ext cx="99761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32 out of 34 Members Provided Proof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2 Delinquent Members have been Placed in Non-Compliance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3 Members are Significantly Underinsured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7 More Members are Somewhat Underinsured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Coverage Data Provided the Following Amounts: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Average:  $436K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b="1" dirty="0"/>
              <a:t>Min:  $50K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400" b="1" dirty="0"/>
              <a:t>Max: $816K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8640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34FF-4DEB-3441-8D33-4819B238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069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 Proper Level of Insurance is Important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37521-95AD-BD44-8C42-C46B8533135E}"/>
              </a:ext>
            </a:extLst>
          </p:cNvPr>
          <p:cNvSpPr txBox="1"/>
          <p:nvPr/>
        </p:nvSpPr>
        <p:spPr>
          <a:xfrm>
            <a:off x="1810512" y="1881760"/>
            <a:ext cx="93451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000" b="1" dirty="0"/>
              <a:t>It Goes Without Saying that it Provides for Protection for You &amp; Your Family</a:t>
            </a:r>
          </a:p>
          <a:p>
            <a:endParaRPr lang="en-US" sz="2000" b="1" dirty="0"/>
          </a:p>
          <a:p>
            <a:r>
              <a:rPr lang="en-US" sz="2000" b="1" dirty="0"/>
              <a:t>A Level Commonly Required by Mortgage Institutions is a CC&amp;R Requirement</a:t>
            </a:r>
          </a:p>
          <a:p>
            <a:endParaRPr lang="en-US" sz="2000" b="1" dirty="0"/>
          </a:p>
          <a:p>
            <a:r>
              <a:rPr lang="en-US" sz="2000" b="1" dirty="0"/>
              <a:t>The Ability to “Replace” Your Home is Nothing Less than a Good Neighbor Covenant</a:t>
            </a:r>
          </a:p>
        </p:txBody>
      </p:sp>
    </p:spTree>
    <p:extLst>
      <p:ext uri="{BB962C8B-B14F-4D97-AF65-F5344CB8AC3E}">
        <p14:creationId xmlns:p14="http://schemas.microsoft.com/office/powerpoint/2010/main" val="1722396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0AA79-7855-8A46-8E76-D62CE541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Might Be a Proper Level of Coverage?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18D7A8-195D-4942-91E2-1A83A39446C6}"/>
              </a:ext>
            </a:extLst>
          </p:cNvPr>
          <p:cNvSpPr txBox="1"/>
          <p:nvPr/>
        </p:nvSpPr>
        <p:spPr>
          <a:xfrm>
            <a:off x="838200" y="1690688"/>
            <a:ext cx="10515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 Proper Level can Only be Provided by a Professional Appraisal and Consultation with Your Agent</a:t>
            </a:r>
          </a:p>
          <a:p>
            <a:endParaRPr lang="en-US" dirty="0"/>
          </a:p>
          <a:p>
            <a:r>
              <a:rPr lang="en-US" sz="2000" b="1" dirty="0"/>
              <a:t>However for Your Interest &amp; Consideration: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Half of Our Members Currently have Insurance above $400K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From Public Montana Tax &amp; Property Records Our Typical Assessed Value is above $430K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Assuming $175 Per Square Foot and an 80% Replacement Factor a Number is Calculated above $450K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An Independent Replacement Cost from Payne/West Insurance (Travelers) Ranged from $316K to $420K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EAA46A-5207-BE4F-A35C-1FCFC6E478DB}"/>
              </a:ext>
            </a:extLst>
          </p:cNvPr>
          <p:cNvSpPr txBox="1"/>
          <p:nvPr/>
        </p:nvSpPr>
        <p:spPr>
          <a:xfrm>
            <a:off x="838200" y="4124247"/>
            <a:ext cx="1020775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As a Result, the BOG is Going to Request the Following:</a:t>
            </a:r>
          </a:p>
          <a:p>
            <a:r>
              <a:rPr lang="en-US" b="1" dirty="0"/>
              <a:t>That You Please Contact Your Insurance Agent to Conduct a Review if Your Policy Coverage is Below $400K</a:t>
            </a:r>
          </a:p>
          <a:p>
            <a:r>
              <a:rPr lang="en-US" b="1" dirty="0"/>
              <a:t>That You Promptly Honor the Annual Request for Proof when You Receive Your Year End Reminder</a:t>
            </a:r>
          </a:p>
          <a:p>
            <a:endParaRPr lang="en-US" b="1" dirty="0"/>
          </a:p>
          <a:p>
            <a:r>
              <a:rPr lang="en-US" sz="2000" u="sng" dirty="0"/>
              <a:t>REMEMBER:  Per Our CC&amp;R’s the HOA Does Not Cover Any Replacement Costs for Your Home!</a:t>
            </a:r>
          </a:p>
        </p:txBody>
      </p:sp>
    </p:spTree>
    <p:extLst>
      <p:ext uri="{BB962C8B-B14F-4D97-AF65-F5344CB8AC3E}">
        <p14:creationId xmlns:p14="http://schemas.microsoft.com/office/powerpoint/2010/main" val="82046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900D-B71C-6143-88A0-FD753C26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58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Quorum Establishment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E2C69C-3DEC-8442-B26D-68ECBB5C101E}"/>
              </a:ext>
            </a:extLst>
          </p:cNvPr>
          <p:cNvSpPr txBox="1"/>
          <p:nvPr/>
        </p:nvSpPr>
        <p:spPr>
          <a:xfrm>
            <a:off x="1207008" y="2048256"/>
            <a:ext cx="101467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Please Complete and Return the Proxy Provided in this Annual Meeting Packet</a:t>
            </a:r>
          </a:p>
          <a:p>
            <a:endParaRPr lang="en-US" sz="2400" b="1" dirty="0"/>
          </a:p>
          <a:p>
            <a:pPr lvl="3"/>
            <a:r>
              <a:rPr lang="en-US" sz="2000" b="1" dirty="0"/>
              <a:t>No Votes are Required this Year as there are No Need for: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 Procedural Change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An Approval for a Change in the BOG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An Approval for a Special Expenditure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8BA3C5-C2C2-0441-B960-0C66A7AAFDF3}"/>
              </a:ext>
            </a:extLst>
          </p:cNvPr>
          <p:cNvSpPr txBox="1"/>
          <p:nvPr/>
        </p:nvSpPr>
        <p:spPr>
          <a:xfrm>
            <a:off x="457200" y="4407408"/>
            <a:ext cx="1089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If a Member Wishes to Volunteer to Serve on the BOG a Ballot Election will be Held</a:t>
            </a:r>
          </a:p>
        </p:txBody>
      </p:sp>
    </p:spTree>
    <p:extLst>
      <p:ext uri="{BB962C8B-B14F-4D97-AF65-F5344CB8AC3E}">
        <p14:creationId xmlns:p14="http://schemas.microsoft.com/office/powerpoint/2010/main" val="2475326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7A62B-C2B9-9642-A00E-B8C8E7D3A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064" y="15904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Good Neighbor Issues</a:t>
            </a:r>
            <a:br>
              <a:rPr lang="en-US" dirty="0"/>
            </a:br>
            <a:br>
              <a:rPr lang="en-US" dirty="0"/>
            </a:br>
            <a:r>
              <a:rPr lang="en-US" sz="2700" b="1" dirty="0"/>
              <a:t>A Number of Concerns Have Been Recently Received</a:t>
            </a:r>
            <a:br>
              <a:rPr lang="en-US" sz="2700" b="1" dirty="0"/>
            </a:br>
            <a:br>
              <a:rPr lang="en-US" sz="2700" b="1" dirty="0"/>
            </a:br>
            <a:r>
              <a:rPr lang="en-US" sz="2700" b="1" dirty="0"/>
              <a:t>Please Review the Enclosed Renter Requirements  Document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4510AA-3487-F44A-AB9C-76D3B6159994}"/>
              </a:ext>
            </a:extLst>
          </p:cNvPr>
          <p:cNvSpPr txBox="1"/>
          <p:nvPr/>
        </p:nvSpPr>
        <p:spPr>
          <a:xfrm>
            <a:off x="1603248" y="3566160"/>
            <a:ext cx="9805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Document was Prepared Several Years Ago For Members that were Renting </a:t>
            </a:r>
          </a:p>
          <a:p>
            <a:endParaRPr lang="en-US" b="1" dirty="0"/>
          </a:p>
          <a:p>
            <a:r>
              <a:rPr lang="en-US" b="1" dirty="0"/>
              <a:t>These “Do’s and Do Nots are Condensed from Our CC&amp;R’s</a:t>
            </a:r>
          </a:p>
          <a:p>
            <a:endParaRPr lang="en-US" b="1" dirty="0"/>
          </a:p>
          <a:p>
            <a:r>
              <a:rPr lang="en-US" b="1" dirty="0"/>
              <a:t>This is a Good Reminder for All of Our Members as this Addresses the Concerns Often Expressed</a:t>
            </a:r>
          </a:p>
          <a:p>
            <a:endParaRPr lang="en-US" b="1" dirty="0"/>
          </a:p>
          <a:p>
            <a:pPr algn="ctr"/>
            <a:r>
              <a:rPr lang="en-US" sz="2400" b="1" dirty="0"/>
              <a:t>Thank You in Advance!</a:t>
            </a:r>
          </a:p>
        </p:txBody>
      </p:sp>
    </p:spTree>
    <p:extLst>
      <p:ext uri="{BB962C8B-B14F-4D97-AF65-F5344CB8AC3E}">
        <p14:creationId xmlns:p14="http://schemas.microsoft.com/office/powerpoint/2010/main" val="2877663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E2761-D938-F946-898A-15890BA81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488" y="1169797"/>
            <a:ext cx="10515600" cy="438975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Acknowledgements</a:t>
            </a:r>
            <a:br>
              <a:rPr lang="en-US" b="1" dirty="0"/>
            </a:br>
            <a:br>
              <a:rPr lang="en-US" b="1" dirty="0"/>
            </a:br>
            <a:r>
              <a:rPr lang="en-US" sz="2800" b="1" dirty="0"/>
              <a:t>Board of Governors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Paul Lentz, President</a:t>
            </a:r>
            <a:br>
              <a:rPr lang="en-US" sz="2800" b="1" dirty="0"/>
            </a:br>
            <a:r>
              <a:rPr lang="en-US" sz="2800" b="1" dirty="0"/>
              <a:t>Brian Antweil, Vice President</a:t>
            </a:r>
            <a:br>
              <a:rPr lang="en-US" sz="2800" b="1" dirty="0"/>
            </a:br>
            <a:r>
              <a:rPr lang="en-US" sz="2800" b="1" dirty="0"/>
              <a:t>Ron Ransom, Secretary/Treasurer</a:t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799745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840AD-CF83-0C47-9776-3F7CA304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880" y="3400933"/>
            <a:ext cx="5327904" cy="1325563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         Acknowledgements</a:t>
            </a:r>
            <a:br>
              <a:rPr lang="en-US" sz="5300" b="1" dirty="0"/>
            </a:br>
            <a:br>
              <a:rPr lang="en-US" dirty="0"/>
            </a:br>
            <a:r>
              <a:rPr lang="en-US" sz="3600" b="1" u="sng" dirty="0"/>
              <a:t>Design Review Committee</a:t>
            </a:r>
            <a:br>
              <a:rPr lang="en-US" sz="3100" b="1" dirty="0"/>
            </a:br>
            <a:r>
              <a:rPr lang="en-US" sz="3100" b="1" dirty="0"/>
              <a:t>Bob Burke</a:t>
            </a:r>
            <a:br>
              <a:rPr lang="en-US" sz="3100" b="1" dirty="0"/>
            </a:br>
            <a:r>
              <a:rPr lang="en-US" sz="3100" b="1" dirty="0"/>
              <a:t>Tony Dyson</a:t>
            </a:r>
            <a:br>
              <a:rPr lang="en-US" sz="3100" b="1" dirty="0"/>
            </a:br>
            <a:r>
              <a:rPr lang="en-US" sz="3100" b="1" dirty="0"/>
              <a:t>Jon Cantwell</a:t>
            </a:r>
            <a:br>
              <a:rPr lang="en-US" sz="3100" b="1" dirty="0"/>
            </a:br>
            <a:r>
              <a:rPr lang="en-US" sz="3100" b="1" dirty="0"/>
              <a:t>Bob Lust</a:t>
            </a:r>
            <a:br>
              <a:rPr lang="en-US" sz="3100" b="1" dirty="0"/>
            </a:br>
            <a:r>
              <a:rPr lang="en-US" sz="3100" b="1" dirty="0"/>
              <a:t>Mark Roberts</a:t>
            </a:r>
            <a:br>
              <a:rPr lang="en-US" sz="3100" b="1" dirty="0"/>
            </a:br>
            <a:r>
              <a:rPr lang="en-US" sz="3100" b="1" dirty="0"/>
              <a:t>Greg </a:t>
            </a:r>
            <a:r>
              <a:rPr lang="en-US" sz="3100" b="1" dirty="0" err="1"/>
              <a:t>Oswood</a:t>
            </a:r>
            <a:br>
              <a:rPr lang="en-US" sz="3100" b="1" dirty="0"/>
            </a:br>
            <a:br>
              <a:rPr lang="en-US" sz="3100" b="1" dirty="0"/>
            </a:br>
            <a:r>
              <a:rPr lang="en-US" sz="3600" b="1" u="sng" dirty="0"/>
              <a:t>Audit</a:t>
            </a:r>
            <a:br>
              <a:rPr lang="en-US" sz="3100" b="1" dirty="0"/>
            </a:br>
            <a:r>
              <a:rPr lang="en-US" sz="3100" b="1" dirty="0"/>
              <a:t>Mickey Ransom</a:t>
            </a:r>
            <a:br>
              <a:rPr lang="en-US" sz="3100" b="1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95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A76EB-6210-E54E-B74E-13B3FA132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43" y="279835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      </a:t>
            </a:r>
            <a:r>
              <a:rPr lang="en-US" sz="4900" b="1" dirty="0"/>
              <a:t>Acknowledgements</a:t>
            </a:r>
            <a:br>
              <a:rPr lang="en-US" sz="4900" b="1" dirty="0"/>
            </a:br>
            <a:br>
              <a:rPr lang="en-US" sz="4900" dirty="0"/>
            </a:br>
            <a:r>
              <a:rPr lang="en-US" sz="4900" b="1" u="sng" dirty="0"/>
              <a:t>Western Mountains Property Management!</a:t>
            </a:r>
            <a:br>
              <a:rPr lang="en-US" u="sng" dirty="0"/>
            </a:br>
            <a:r>
              <a:rPr lang="en-US" sz="3600" dirty="0"/>
              <a:t>       </a:t>
            </a:r>
            <a:r>
              <a:rPr lang="en-US" sz="3600" b="1" dirty="0"/>
              <a:t>David Roberts</a:t>
            </a:r>
            <a:br>
              <a:rPr lang="en-US" sz="3600" b="1" dirty="0"/>
            </a:br>
            <a:r>
              <a:rPr lang="en-US" sz="3600" b="1" dirty="0"/>
              <a:t>       Danae Hanson</a:t>
            </a:r>
            <a:br>
              <a:rPr lang="en-US" sz="3600" b="1" dirty="0"/>
            </a:br>
            <a:r>
              <a:rPr lang="en-US" sz="3600" b="1" dirty="0"/>
              <a:t>       Kathy Roberts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        </a:t>
            </a:r>
            <a:r>
              <a:rPr lang="en-US" sz="4900" b="1" u="sng" dirty="0"/>
              <a:t>Black Magic Landscaping!</a:t>
            </a: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798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0" y="1645172"/>
            <a:ext cx="10515600" cy="37219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latin typeface="+mn-lt"/>
              </a:rPr>
              <a:t>Board Nominations?</a:t>
            </a:r>
            <a:br>
              <a:rPr lang="en-US" sz="54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All 3 Current BOG’s Terms Expire in 2 Years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Really Need 1 Additional Member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You May Provide Your Name in Your Returned Proxy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758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190" y="7998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Treasurer’s</a:t>
            </a:r>
            <a:r>
              <a:rPr lang="en-US" sz="5400" dirty="0">
                <a:latin typeface="+mn-lt"/>
              </a:rPr>
              <a:t> </a:t>
            </a:r>
            <a:r>
              <a:rPr lang="en-US" sz="5400" b="1" dirty="0">
                <a:latin typeface="+mn-lt"/>
              </a:rPr>
              <a:t>Report YE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4840" y="2125403"/>
            <a:ext cx="87361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Operational Expenses $26K Under Budget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Operational Reserves Held at Required $26K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Capital Reserves Grew to $326K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Dues Increase Needed for Capital Requirements in 2021</a:t>
            </a:r>
          </a:p>
          <a:p>
            <a:pPr algn="ctr"/>
            <a:r>
              <a:rPr lang="en-US" sz="2800" b="1" dirty="0"/>
              <a:t>Audit Completed</a:t>
            </a:r>
          </a:p>
          <a:p>
            <a:pPr algn="ctr"/>
            <a:endParaRPr lang="en-US" sz="4000" b="1" dirty="0"/>
          </a:p>
          <a:p>
            <a:pPr algn="ctr"/>
            <a:endParaRPr lang="en-US" sz="4000" b="1" dirty="0"/>
          </a:p>
          <a:p>
            <a:pPr algn="ctr"/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3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50" y="7130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2019 YE Financial Highlights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9264" y="2352000"/>
            <a:ext cx="10479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HOA Financial Position is Sound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All Members Current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Income on Budget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Operational Expenses Under Budget ($26,000 or 26%)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This Operational Underrun Rolled Over to “Capital” or Project Reserves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Capital Reserves Grew as Expected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Operational Reserve was untapped and still at Required Level &gt; $25,000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="1" dirty="0"/>
              <a:t>Dues Increase Still Required to Cover Greater than Expected Roofing Costs</a:t>
            </a:r>
          </a:p>
        </p:txBody>
      </p:sp>
    </p:spTree>
    <p:extLst>
      <p:ext uri="{BB962C8B-B14F-4D97-AF65-F5344CB8AC3E}">
        <p14:creationId xmlns:p14="http://schemas.microsoft.com/office/powerpoint/2010/main" val="81651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119485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2019 Major Spending Highlights</a:t>
            </a:r>
            <a:br>
              <a:rPr lang="en-US" b="1" dirty="0">
                <a:latin typeface="+mn-lt"/>
              </a:rPr>
            </a:br>
            <a:r>
              <a:rPr lang="en-US" sz="2400" b="1" dirty="0">
                <a:latin typeface="+mn-lt"/>
              </a:rPr>
              <a:t>Rounded to Nearest 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7723" y="2843657"/>
            <a:ext cx="5890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Landscape Maintenance $45,000</a:t>
            </a:r>
          </a:p>
          <a:p>
            <a:r>
              <a:rPr lang="en-US" sz="2400" b="1" dirty="0"/>
              <a:t>Painting $16,000</a:t>
            </a:r>
          </a:p>
          <a:p>
            <a:r>
              <a:rPr lang="en-US" sz="2400" b="1" dirty="0"/>
              <a:t>Drainage, Gutters &amp; Irrigation $4,000</a:t>
            </a:r>
          </a:p>
          <a:p>
            <a:r>
              <a:rPr lang="en-US" sz="2400" b="1" dirty="0"/>
              <a:t>Embankment Project Engineering $3,000</a:t>
            </a:r>
          </a:p>
        </p:txBody>
      </p:sp>
    </p:spTree>
    <p:extLst>
      <p:ext uri="{BB962C8B-B14F-4D97-AF65-F5344CB8AC3E}">
        <p14:creationId xmlns:p14="http://schemas.microsoft.com/office/powerpoint/2010/main" val="1240833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669" y="1042591"/>
            <a:ext cx="8669867" cy="160602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2019 YE Operational Reserve</a:t>
            </a:r>
            <a:br>
              <a:rPr lang="en-US" sz="5400" b="1" dirty="0">
                <a:latin typeface="+mn-lt"/>
              </a:rPr>
            </a:br>
            <a:r>
              <a:rPr lang="en-US" sz="4000" b="1" dirty="0">
                <a:latin typeface="+mn-lt"/>
              </a:rPr>
              <a:t>$26,260</a:t>
            </a:r>
            <a:endParaRPr lang="en-US" sz="5400" b="1" dirty="0">
              <a:latin typeface="+mn-lt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00437738"/>
              </p:ext>
            </p:extLst>
          </p:nvPr>
        </p:nvGraphicFramePr>
        <p:xfrm>
          <a:off x="3372787" y="2257963"/>
          <a:ext cx="6178722" cy="4182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ight Arrow 3"/>
          <p:cNvSpPr/>
          <p:nvPr/>
        </p:nvSpPr>
        <p:spPr>
          <a:xfrm>
            <a:off x="1628931" y="2648613"/>
            <a:ext cx="1556478" cy="739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6766" y="3515468"/>
            <a:ext cx="2068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CC&amp;R Required Level</a:t>
            </a:r>
          </a:p>
        </p:txBody>
      </p:sp>
    </p:spTree>
    <p:extLst>
      <p:ext uri="{BB962C8B-B14F-4D97-AF65-F5344CB8AC3E}">
        <p14:creationId xmlns:p14="http://schemas.microsoft.com/office/powerpoint/2010/main" val="188762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50" y="84801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latin typeface="+mn-lt"/>
              </a:rPr>
              <a:t>2019 YE Capital/LRP Project Reserve</a:t>
            </a:r>
            <a:br>
              <a:rPr lang="en-US" sz="5400" b="1" dirty="0">
                <a:latin typeface="+mn-lt"/>
              </a:rPr>
            </a:br>
            <a:r>
              <a:rPr lang="en-US" b="1" dirty="0">
                <a:latin typeface="+mn-lt"/>
              </a:rPr>
              <a:t>$402,104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493936371"/>
              </p:ext>
            </p:extLst>
          </p:nvPr>
        </p:nvGraphicFramePr>
        <p:xfrm>
          <a:off x="3122790" y="2173574"/>
          <a:ext cx="5499972" cy="3964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20256" y="2409568"/>
            <a:ext cx="1717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Mid Year</a:t>
            </a:r>
          </a:p>
          <a:p>
            <a:pPr algn="ctr"/>
            <a:r>
              <a:rPr lang="en-US" b="1" dirty="0"/>
              <a:t>2020 </a:t>
            </a:r>
          </a:p>
          <a:p>
            <a:pPr algn="ctr"/>
            <a:r>
              <a:rPr lang="en-US" b="1" dirty="0"/>
              <a:t>$431,664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F77B79-3606-B24B-A58A-2E9D807A5BE4}"/>
              </a:ext>
            </a:extLst>
          </p:cNvPr>
          <p:cNvCxnSpPr/>
          <p:nvPr/>
        </p:nvCxnSpPr>
        <p:spPr>
          <a:xfrm>
            <a:off x="5864087" y="39557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2102</Words>
  <Application>Microsoft Macintosh PowerPoint</Application>
  <PresentationFormat>Widescreen</PresentationFormat>
  <Paragraphs>430</Paragraphs>
  <Slides>44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Office Theme</vt:lpstr>
      <vt:lpstr>Lake View Park Villas HOA 2020 Annual Meeting</vt:lpstr>
      <vt:lpstr>President’s Introductory Points</vt:lpstr>
      <vt:lpstr>Agenda</vt:lpstr>
      <vt:lpstr>Quorum Establishment</vt:lpstr>
      <vt:lpstr>Treasurer’s Report YE 2019</vt:lpstr>
      <vt:lpstr>2019 YE Financial Highlights</vt:lpstr>
      <vt:lpstr>2019 Major Spending Highlights Rounded to Nearest 000</vt:lpstr>
      <vt:lpstr>2019 YE Operational Reserve $26,260</vt:lpstr>
      <vt:lpstr>2019 YE Capital/LRP Project Reserve $402,104</vt:lpstr>
      <vt:lpstr>2020 Mid Year Assets  Capital (Project) Reserve  $ 431,664 Operations Reserve            $ 26,262 Checking                               $ 17,364  Totals                                    $ 455,486  ~$13,400 Per Member   </vt:lpstr>
      <vt:lpstr>Western Mountain MGMT Audit Done  Maintains Good Internal Controls Prompt Collecting &amp; Depositing of Member Dues Timely Accounts Payable Accurate Bank Statements Contractor Payments Accurate &amp; Timely All Subcontractors have a Licensed and Insured   </vt:lpstr>
      <vt:lpstr>Long Range Plan (LRP)  As Approved by Design Review Committee</vt:lpstr>
      <vt:lpstr>One More Point on Getting Over the Hump</vt:lpstr>
      <vt:lpstr>Current LRP Major Assumptions</vt:lpstr>
      <vt:lpstr>Revised LRP 20 Year Spending Forecast</vt:lpstr>
      <vt:lpstr>Revised LRP 20 Year Reserve Forecast With Dues Increase &amp; Planned Operational Rollover of $10K for 7 Years</vt:lpstr>
      <vt:lpstr>2020 Projects Update</vt:lpstr>
      <vt:lpstr>2020 Painting Program Points</vt:lpstr>
      <vt:lpstr>2020 Painting Work Scheduled Slide 1 (Year 3 of New Strategy to Paint in Areas of Need Throughout the Community)</vt:lpstr>
      <vt:lpstr>2020 Painting Work Scheduled Slide 2 (Year 3 of New Strategy to Paint in Areas of Need Throughout the Community)</vt:lpstr>
      <vt:lpstr>Drainage Programs</vt:lpstr>
      <vt:lpstr>Pond Embankment Restorations Program</vt:lpstr>
      <vt:lpstr>Embankment History 4 Years Ago</vt:lpstr>
      <vt:lpstr>Project Principles</vt:lpstr>
      <vt:lpstr>Actions Taken</vt:lpstr>
      <vt:lpstr>Status</vt:lpstr>
      <vt:lpstr>Roof Program</vt:lpstr>
      <vt:lpstr>Roof Replacement Strategy</vt:lpstr>
      <vt:lpstr>Current LRP Priority &amp; Estimated Year to Roof</vt:lpstr>
      <vt:lpstr>Roof Program Status</vt:lpstr>
      <vt:lpstr>Warranty</vt:lpstr>
      <vt:lpstr>Driveway &amp; Patio Sealing Program</vt:lpstr>
      <vt:lpstr>Safety Discussion  Smoke/CO Detectors Proof of Home Insurance Policy Signage </vt:lpstr>
      <vt:lpstr>Smoke/CO Detector Reminder!</vt:lpstr>
      <vt:lpstr>Smoke Detector Points</vt:lpstr>
      <vt:lpstr>Proof of Home Insurance Effort</vt:lpstr>
      <vt:lpstr>Annual Proof of Home Insurance Results</vt:lpstr>
      <vt:lpstr>A Proper Level of Insurance is Important</vt:lpstr>
      <vt:lpstr>What Might Be a Proper Level of Coverage?</vt:lpstr>
      <vt:lpstr>Good Neighbor Issues  A Number of Concerns Have Been Recently Received  Please Review the Enclosed Renter Requirements  Document </vt:lpstr>
      <vt:lpstr>Acknowledgements  Board of Governors  Paul Lentz, President Brian Antweil, Vice President Ron Ransom, Secretary/Treasurer </vt:lpstr>
      <vt:lpstr>         Acknowledgements  Design Review Committee Bob Burke Tony Dyson Jon Cantwell Bob Lust Mark Roberts Greg Oswood  Audit Mickey Ransom   </vt:lpstr>
      <vt:lpstr>      Acknowledgements  Western Mountains Property Management!        David Roberts        Danae Hanson        Kathy Roberts          Black Magic Landscaping!  </vt:lpstr>
      <vt:lpstr>Board Nominations?  All 3 Current BOG’s Terms Expire in 2 Years Really Need 1 Additional Member  You May Provide Your Name in Your Returned Proxy 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Lake View Park Villas HOA Annual Meeting</dc:title>
  <dc:creator>Microsoft Office User</dc:creator>
  <cp:lastModifiedBy>Microsoft Office User</cp:lastModifiedBy>
  <cp:revision>266</cp:revision>
  <dcterms:created xsi:type="dcterms:W3CDTF">2018-06-29T19:12:44Z</dcterms:created>
  <dcterms:modified xsi:type="dcterms:W3CDTF">2020-08-24T21:19:02Z</dcterms:modified>
</cp:coreProperties>
</file>