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2"/>
  </p:notesMasterIdLst>
  <p:sldIdLst>
    <p:sldId id="256" r:id="rId2"/>
    <p:sldId id="332" r:id="rId3"/>
    <p:sldId id="257" r:id="rId4"/>
    <p:sldId id="300" r:id="rId5"/>
    <p:sldId id="322" r:id="rId6"/>
    <p:sldId id="324" r:id="rId7"/>
    <p:sldId id="325" r:id="rId8"/>
    <p:sldId id="258" r:id="rId9"/>
    <p:sldId id="262" r:id="rId10"/>
    <p:sldId id="260" r:id="rId11"/>
    <p:sldId id="261" r:id="rId12"/>
    <p:sldId id="294" r:id="rId13"/>
    <p:sldId id="290" r:id="rId14"/>
    <p:sldId id="263" r:id="rId15"/>
    <p:sldId id="308" r:id="rId16"/>
    <p:sldId id="310" r:id="rId17"/>
    <p:sldId id="309" r:id="rId18"/>
    <p:sldId id="264" r:id="rId19"/>
    <p:sldId id="326" r:id="rId20"/>
    <p:sldId id="278" r:id="rId21"/>
    <p:sldId id="312" r:id="rId22"/>
    <p:sldId id="280" r:id="rId23"/>
    <p:sldId id="281" r:id="rId24"/>
    <p:sldId id="301" r:id="rId25"/>
    <p:sldId id="303" r:id="rId26"/>
    <p:sldId id="302" r:id="rId27"/>
    <p:sldId id="314" r:id="rId28"/>
    <p:sldId id="315" r:id="rId29"/>
    <p:sldId id="265" r:id="rId30"/>
    <p:sldId id="292" r:id="rId31"/>
    <p:sldId id="266" r:id="rId32"/>
    <p:sldId id="321" r:id="rId33"/>
    <p:sldId id="316" r:id="rId34"/>
    <p:sldId id="287" r:id="rId35"/>
    <p:sldId id="270" r:id="rId36"/>
    <p:sldId id="288" r:id="rId37"/>
    <p:sldId id="317" r:id="rId38"/>
    <p:sldId id="318" r:id="rId39"/>
    <p:sldId id="319" r:id="rId40"/>
    <p:sldId id="289" r:id="rId41"/>
    <p:sldId id="327" r:id="rId42"/>
    <p:sldId id="323" r:id="rId43"/>
    <p:sldId id="328" r:id="rId44"/>
    <p:sldId id="329" r:id="rId45"/>
    <p:sldId id="330" r:id="rId46"/>
    <p:sldId id="331" r:id="rId47"/>
    <p:sldId id="320" r:id="rId48"/>
    <p:sldId id="297" r:id="rId49"/>
    <p:sldId id="298" r:id="rId50"/>
    <p:sldId id="274"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5229C3F-759A-AC42-B616-5B6AC1521BBE}">
          <p14:sldIdLst>
            <p14:sldId id="256"/>
            <p14:sldId id="332"/>
            <p14:sldId id="257"/>
            <p14:sldId id="300"/>
            <p14:sldId id="322"/>
            <p14:sldId id="324"/>
            <p14:sldId id="325"/>
            <p14:sldId id="258"/>
            <p14:sldId id="262"/>
            <p14:sldId id="260"/>
            <p14:sldId id="261"/>
            <p14:sldId id="294"/>
            <p14:sldId id="290"/>
            <p14:sldId id="263"/>
            <p14:sldId id="308"/>
            <p14:sldId id="310"/>
            <p14:sldId id="309"/>
            <p14:sldId id="264"/>
            <p14:sldId id="326"/>
            <p14:sldId id="278"/>
            <p14:sldId id="312"/>
            <p14:sldId id="280"/>
            <p14:sldId id="281"/>
            <p14:sldId id="301"/>
            <p14:sldId id="303"/>
            <p14:sldId id="302"/>
            <p14:sldId id="314"/>
            <p14:sldId id="315"/>
            <p14:sldId id="265"/>
            <p14:sldId id="292"/>
            <p14:sldId id="266"/>
            <p14:sldId id="321"/>
            <p14:sldId id="316"/>
            <p14:sldId id="287"/>
            <p14:sldId id="270"/>
            <p14:sldId id="288"/>
            <p14:sldId id="317"/>
          </p14:sldIdLst>
        </p14:section>
        <p14:section name="Untitled Section" id="{970F71CA-2300-4440-9146-1C803E88E000}">
          <p14:sldIdLst>
            <p14:sldId id="318"/>
            <p14:sldId id="319"/>
            <p14:sldId id="289"/>
            <p14:sldId id="327"/>
            <p14:sldId id="323"/>
            <p14:sldId id="328"/>
            <p14:sldId id="329"/>
            <p14:sldId id="330"/>
            <p14:sldId id="331"/>
            <p14:sldId id="320"/>
            <p14:sldId id="297"/>
            <p14:sldId id="298"/>
            <p14:sldId id="27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035"/>
    <p:restoredTop sz="86170"/>
  </p:normalViewPr>
  <p:slideViewPr>
    <p:cSldViewPr snapToGrid="0" snapToObjects="1">
      <p:cViewPr varScale="1">
        <p:scale>
          <a:sx n="97" d="100"/>
          <a:sy n="97" d="100"/>
        </p:scale>
        <p:origin x="336" y="19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68" d="100"/>
          <a:sy n="68" d="100"/>
        </p:scale>
        <p:origin x="2968" y="2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ronransom/Desktop/2021%20Budget%20&amp;%20LRP.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Users/ronransom/Desktop/2021%20Budget%20&amp;%20LRP.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Series 1</c:v>
                </c:pt>
              </c:strCache>
            </c:strRef>
          </c:tx>
          <c:spPr>
            <a:ln w="50800" cap="rnd">
              <a:solidFill>
                <a:schemeClr val="accent1"/>
              </a:solidFill>
              <a:round/>
            </a:ln>
            <a:effectLst/>
          </c:spPr>
          <c:marker>
            <c:symbol val="none"/>
          </c:marker>
          <c:cat>
            <c:numRef>
              <c:f>Sheet1!$A$2:$A$7</c:f>
              <c:numCache>
                <c:formatCode>General</c:formatCode>
                <c:ptCount val="6"/>
                <c:pt idx="0">
                  <c:v>2015</c:v>
                </c:pt>
                <c:pt idx="1">
                  <c:v>2016</c:v>
                </c:pt>
                <c:pt idx="2">
                  <c:v>2017</c:v>
                </c:pt>
                <c:pt idx="3">
                  <c:v>2018</c:v>
                </c:pt>
                <c:pt idx="4">
                  <c:v>2019</c:v>
                </c:pt>
                <c:pt idx="5">
                  <c:v>2020</c:v>
                </c:pt>
              </c:numCache>
            </c:numRef>
          </c:cat>
          <c:val>
            <c:numRef>
              <c:f>Sheet1!$B$2:$B$7</c:f>
              <c:numCache>
                <c:formatCode>General</c:formatCode>
                <c:ptCount val="6"/>
                <c:pt idx="0">
                  <c:v>10000</c:v>
                </c:pt>
                <c:pt idx="1">
                  <c:v>17311</c:v>
                </c:pt>
                <c:pt idx="2">
                  <c:v>26244</c:v>
                </c:pt>
                <c:pt idx="3">
                  <c:v>26252</c:v>
                </c:pt>
                <c:pt idx="4">
                  <c:v>26262</c:v>
                </c:pt>
                <c:pt idx="5">
                  <c:v>26265</c:v>
                </c:pt>
              </c:numCache>
            </c:numRef>
          </c:val>
          <c:smooth val="0"/>
          <c:extLst>
            <c:ext xmlns:c16="http://schemas.microsoft.com/office/drawing/2014/chart" uri="{C3380CC4-5D6E-409C-BE32-E72D297353CC}">
              <c16:uniqueId val="{00000000-CCA7-5A49-85EC-43584A3C06D6}"/>
            </c:ext>
          </c:extLst>
        </c:ser>
        <c:ser>
          <c:idx val="1"/>
          <c:order val="1"/>
          <c:tx>
            <c:strRef>
              <c:f>Sheet1!$C$1</c:f>
              <c:strCache>
                <c:ptCount val="1"/>
                <c:pt idx="0">
                  <c:v>Column1</c:v>
                </c:pt>
              </c:strCache>
            </c:strRef>
          </c:tx>
          <c:spPr>
            <a:ln w="28575" cap="rnd">
              <a:solidFill>
                <a:schemeClr val="accent2"/>
              </a:solidFill>
              <a:round/>
            </a:ln>
            <a:effectLst/>
          </c:spPr>
          <c:marker>
            <c:symbol val="none"/>
          </c:marker>
          <c:cat>
            <c:numRef>
              <c:f>Sheet1!$A$2:$A$7</c:f>
              <c:numCache>
                <c:formatCode>General</c:formatCode>
                <c:ptCount val="6"/>
                <c:pt idx="0">
                  <c:v>2015</c:v>
                </c:pt>
                <c:pt idx="1">
                  <c:v>2016</c:v>
                </c:pt>
                <c:pt idx="2">
                  <c:v>2017</c:v>
                </c:pt>
                <c:pt idx="3">
                  <c:v>2018</c:v>
                </c:pt>
                <c:pt idx="4">
                  <c:v>2019</c:v>
                </c:pt>
                <c:pt idx="5">
                  <c:v>2020</c:v>
                </c:pt>
              </c:numCache>
            </c:numRef>
          </c:cat>
          <c:val>
            <c:numRef>
              <c:f>Sheet1!$C$2:$C$7</c:f>
              <c:numCache>
                <c:formatCode>General</c:formatCode>
                <c:ptCount val="6"/>
              </c:numCache>
            </c:numRef>
          </c:val>
          <c:smooth val="0"/>
          <c:extLst>
            <c:ext xmlns:c16="http://schemas.microsoft.com/office/drawing/2014/chart" uri="{C3380CC4-5D6E-409C-BE32-E72D297353CC}">
              <c16:uniqueId val="{00000001-CCA7-5A49-85EC-43584A3C06D6}"/>
            </c:ext>
          </c:extLst>
        </c:ser>
        <c:ser>
          <c:idx val="2"/>
          <c:order val="2"/>
          <c:tx>
            <c:strRef>
              <c:f>Sheet1!$D$1</c:f>
              <c:strCache>
                <c:ptCount val="1"/>
                <c:pt idx="0">
                  <c:v>Column2</c:v>
                </c:pt>
              </c:strCache>
            </c:strRef>
          </c:tx>
          <c:spPr>
            <a:ln w="28575" cap="rnd">
              <a:solidFill>
                <a:schemeClr val="accent3"/>
              </a:solidFill>
              <a:round/>
            </a:ln>
            <a:effectLst/>
          </c:spPr>
          <c:marker>
            <c:symbol val="none"/>
          </c:marker>
          <c:cat>
            <c:numRef>
              <c:f>Sheet1!$A$2:$A$7</c:f>
              <c:numCache>
                <c:formatCode>General</c:formatCode>
                <c:ptCount val="6"/>
                <c:pt idx="0">
                  <c:v>2015</c:v>
                </c:pt>
                <c:pt idx="1">
                  <c:v>2016</c:v>
                </c:pt>
                <c:pt idx="2">
                  <c:v>2017</c:v>
                </c:pt>
                <c:pt idx="3">
                  <c:v>2018</c:v>
                </c:pt>
                <c:pt idx="4">
                  <c:v>2019</c:v>
                </c:pt>
                <c:pt idx="5">
                  <c:v>2020</c:v>
                </c:pt>
              </c:numCache>
            </c:numRef>
          </c:cat>
          <c:val>
            <c:numRef>
              <c:f>Sheet1!$D$2:$D$7</c:f>
              <c:numCache>
                <c:formatCode>General</c:formatCode>
                <c:ptCount val="6"/>
              </c:numCache>
            </c:numRef>
          </c:val>
          <c:smooth val="0"/>
          <c:extLst>
            <c:ext xmlns:c16="http://schemas.microsoft.com/office/drawing/2014/chart" uri="{C3380CC4-5D6E-409C-BE32-E72D297353CC}">
              <c16:uniqueId val="{00000002-CCA7-5A49-85EC-43584A3C06D6}"/>
            </c:ext>
          </c:extLst>
        </c:ser>
        <c:dLbls>
          <c:showLegendKey val="0"/>
          <c:showVal val="0"/>
          <c:showCatName val="0"/>
          <c:showSerName val="0"/>
          <c:showPercent val="0"/>
          <c:showBubbleSize val="0"/>
        </c:dLbls>
        <c:smooth val="0"/>
        <c:axId val="-997161216"/>
        <c:axId val="-997159168"/>
      </c:lineChart>
      <c:catAx>
        <c:axId val="-997161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997159168"/>
        <c:crosses val="autoZero"/>
        <c:auto val="1"/>
        <c:lblAlgn val="ctr"/>
        <c:lblOffset val="100"/>
        <c:noMultiLvlLbl val="0"/>
      </c:catAx>
      <c:valAx>
        <c:axId val="-997159168"/>
        <c:scaling>
          <c:orientation val="minMax"/>
        </c:scaling>
        <c:delete val="0"/>
        <c:axPos val="l"/>
        <c:majorGridlines>
          <c:spPr>
            <a:ln w="50800"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crossAx val="-997161216"/>
        <c:crosses val="autoZero"/>
        <c:crossBetween val="between"/>
      </c:valAx>
      <c:spPr>
        <a:noFill/>
        <a:ln w="69850">
          <a:solidFill>
            <a:schemeClr val="accent1"/>
          </a:solid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Series 1</c:v>
                </c:pt>
              </c:strCache>
            </c:strRef>
          </c:tx>
          <c:spPr>
            <a:ln w="50800" cap="rnd">
              <a:solidFill>
                <a:schemeClr val="accent1"/>
              </a:solidFill>
              <a:round/>
            </a:ln>
            <a:effectLst/>
          </c:spPr>
          <c:marker>
            <c:symbol val="none"/>
          </c:marker>
          <c:cat>
            <c:numRef>
              <c:f>Sheet1!$A$2:$A$7</c:f>
              <c:numCache>
                <c:formatCode>General</c:formatCode>
                <c:ptCount val="6"/>
                <c:pt idx="0">
                  <c:v>2015</c:v>
                </c:pt>
                <c:pt idx="1">
                  <c:v>2016</c:v>
                </c:pt>
                <c:pt idx="2">
                  <c:v>2017</c:v>
                </c:pt>
                <c:pt idx="3">
                  <c:v>2018</c:v>
                </c:pt>
                <c:pt idx="4">
                  <c:v>2019</c:v>
                </c:pt>
                <c:pt idx="5">
                  <c:v>2020</c:v>
                </c:pt>
              </c:numCache>
            </c:numRef>
          </c:cat>
          <c:val>
            <c:numRef>
              <c:f>Sheet1!$B$2:$B$7</c:f>
              <c:numCache>
                <c:formatCode>General</c:formatCode>
                <c:ptCount val="6"/>
                <c:pt idx="0">
                  <c:v>142817</c:v>
                </c:pt>
                <c:pt idx="1">
                  <c:v>182417</c:v>
                </c:pt>
                <c:pt idx="2">
                  <c:v>297970</c:v>
                </c:pt>
                <c:pt idx="3">
                  <c:v>326223</c:v>
                </c:pt>
                <c:pt idx="4">
                  <c:v>402104</c:v>
                </c:pt>
                <c:pt idx="5">
                  <c:v>364323</c:v>
                </c:pt>
              </c:numCache>
            </c:numRef>
          </c:val>
          <c:smooth val="0"/>
          <c:extLst>
            <c:ext xmlns:c16="http://schemas.microsoft.com/office/drawing/2014/chart" uri="{C3380CC4-5D6E-409C-BE32-E72D297353CC}">
              <c16:uniqueId val="{00000000-3AE7-0C4D-B9AA-A190BA8F329A}"/>
            </c:ext>
          </c:extLst>
        </c:ser>
        <c:ser>
          <c:idx val="1"/>
          <c:order val="1"/>
          <c:tx>
            <c:strRef>
              <c:f>Sheet1!$C$1</c:f>
              <c:strCache>
                <c:ptCount val="1"/>
                <c:pt idx="0">
                  <c:v>Column1</c:v>
                </c:pt>
              </c:strCache>
            </c:strRef>
          </c:tx>
          <c:spPr>
            <a:ln w="28575" cap="rnd">
              <a:solidFill>
                <a:schemeClr val="accent2"/>
              </a:solidFill>
              <a:round/>
            </a:ln>
            <a:effectLst/>
          </c:spPr>
          <c:marker>
            <c:symbol val="none"/>
          </c:marker>
          <c:cat>
            <c:numRef>
              <c:f>Sheet1!$A$2:$A$7</c:f>
              <c:numCache>
                <c:formatCode>General</c:formatCode>
                <c:ptCount val="6"/>
                <c:pt idx="0">
                  <c:v>2015</c:v>
                </c:pt>
                <c:pt idx="1">
                  <c:v>2016</c:v>
                </c:pt>
                <c:pt idx="2">
                  <c:v>2017</c:v>
                </c:pt>
                <c:pt idx="3">
                  <c:v>2018</c:v>
                </c:pt>
                <c:pt idx="4">
                  <c:v>2019</c:v>
                </c:pt>
                <c:pt idx="5">
                  <c:v>2020</c:v>
                </c:pt>
              </c:numCache>
            </c:numRef>
          </c:cat>
          <c:val>
            <c:numRef>
              <c:f>Sheet1!$C$2:$C$7</c:f>
              <c:numCache>
                <c:formatCode>General</c:formatCode>
                <c:ptCount val="6"/>
              </c:numCache>
            </c:numRef>
          </c:val>
          <c:smooth val="0"/>
          <c:extLst>
            <c:ext xmlns:c16="http://schemas.microsoft.com/office/drawing/2014/chart" uri="{C3380CC4-5D6E-409C-BE32-E72D297353CC}">
              <c16:uniqueId val="{00000001-3AE7-0C4D-B9AA-A190BA8F329A}"/>
            </c:ext>
          </c:extLst>
        </c:ser>
        <c:ser>
          <c:idx val="2"/>
          <c:order val="2"/>
          <c:tx>
            <c:strRef>
              <c:f>Sheet1!$D$1</c:f>
              <c:strCache>
                <c:ptCount val="1"/>
                <c:pt idx="0">
                  <c:v>Column2</c:v>
                </c:pt>
              </c:strCache>
            </c:strRef>
          </c:tx>
          <c:spPr>
            <a:ln w="28575" cap="rnd">
              <a:solidFill>
                <a:schemeClr val="accent3"/>
              </a:solidFill>
              <a:round/>
            </a:ln>
            <a:effectLst/>
          </c:spPr>
          <c:marker>
            <c:symbol val="none"/>
          </c:marker>
          <c:cat>
            <c:numRef>
              <c:f>Sheet1!$A$2:$A$7</c:f>
              <c:numCache>
                <c:formatCode>General</c:formatCode>
                <c:ptCount val="6"/>
                <c:pt idx="0">
                  <c:v>2015</c:v>
                </c:pt>
                <c:pt idx="1">
                  <c:v>2016</c:v>
                </c:pt>
                <c:pt idx="2">
                  <c:v>2017</c:v>
                </c:pt>
                <c:pt idx="3">
                  <c:v>2018</c:v>
                </c:pt>
                <c:pt idx="4">
                  <c:v>2019</c:v>
                </c:pt>
                <c:pt idx="5">
                  <c:v>2020</c:v>
                </c:pt>
              </c:numCache>
            </c:numRef>
          </c:cat>
          <c:val>
            <c:numRef>
              <c:f>Sheet1!$D$2:$D$7</c:f>
              <c:numCache>
                <c:formatCode>General</c:formatCode>
                <c:ptCount val="6"/>
              </c:numCache>
            </c:numRef>
          </c:val>
          <c:smooth val="0"/>
          <c:extLst>
            <c:ext xmlns:c16="http://schemas.microsoft.com/office/drawing/2014/chart" uri="{C3380CC4-5D6E-409C-BE32-E72D297353CC}">
              <c16:uniqueId val="{00000002-3AE7-0C4D-B9AA-A190BA8F329A}"/>
            </c:ext>
          </c:extLst>
        </c:ser>
        <c:dLbls>
          <c:showLegendKey val="0"/>
          <c:showVal val="0"/>
          <c:showCatName val="0"/>
          <c:showSerName val="0"/>
          <c:showPercent val="0"/>
          <c:showBubbleSize val="0"/>
        </c:dLbls>
        <c:smooth val="0"/>
        <c:axId val="-1116361776"/>
        <c:axId val="-996457920"/>
      </c:lineChart>
      <c:catAx>
        <c:axId val="-1116361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996457920"/>
        <c:crosses val="autoZero"/>
        <c:auto val="1"/>
        <c:lblAlgn val="ctr"/>
        <c:lblOffset val="100"/>
        <c:noMultiLvlLbl val="0"/>
      </c:catAx>
      <c:valAx>
        <c:axId val="-9964579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crossAx val="-11163617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4996483349424011"/>
          <c:y val="0.11745167577817735"/>
          <c:w val="0.83339114328276054"/>
          <c:h val="0.79610145104771046"/>
        </c:manualLayout>
      </c:layout>
      <c:barChart>
        <c:barDir val="col"/>
        <c:grouping val="clustered"/>
        <c:varyColors val="0"/>
        <c:ser>
          <c:idx val="0"/>
          <c:order val="0"/>
          <c:tx>
            <c:v>Capital Spending</c:v>
          </c:tx>
          <c:spPr>
            <a:solidFill>
              <a:schemeClr val="accent1"/>
            </a:solidFill>
            <a:ln>
              <a:noFill/>
            </a:ln>
            <a:effectLst/>
          </c:spPr>
          <c:invertIfNegative val="0"/>
          <c:val>
            <c:numRef>
              <c:f>'2021 LRP'!$D$62:$X$62</c:f>
              <c:numCache>
                <c:formatCode>_("$"* #,##0_);_("$"* \(#,##0\);_("$"* "-"??_);_(@_)</c:formatCode>
                <c:ptCount val="21"/>
                <c:pt idx="0">
                  <c:v>105045</c:v>
                </c:pt>
                <c:pt idx="1">
                  <c:v>255450</c:v>
                </c:pt>
                <c:pt idx="2">
                  <c:v>95230</c:v>
                </c:pt>
                <c:pt idx="3">
                  <c:v>116430</c:v>
                </c:pt>
                <c:pt idx="4">
                  <c:v>116150</c:v>
                </c:pt>
                <c:pt idx="5">
                  <c:v>132550</c:v>
                </c:pt>
                <c:pt idx="6">
                  <c:v>132230</c:v>
                </c:pt>
                <c:pt idx="7">
                  <c:v>69080</c:v>
                </c:pt>
                <c:pt idx="8">
                  <c:v>42200</c:v>
                </c:pt>
                <c:pt idx="9">
                  <c:v>52400</c:v>
                </c:pt>
                <c:pt idx="10">
                  <c:v>28000</c:v>
                </c:pt>
                <c:pt idx="11">
                  <c:v>48430</c:v>
                </c:pt>
                <c:pt idx="12">
                  <c:v>43060</c:v>
                </c:pt>
                <c:pt idx="13">
                  <c:v>33000</c:v>
                </c:pt>
                <c:pt idx="14">
                  <c:v>31500</c:v>
                </c:pt>
                <c:pt idx="15">
                  <c:v>40030</c:v>
                </c:pt>
                <c:pt idx="16">
                  <c:v>59980</c:v>
                </c:pt>
                <c:pt idx="17">
                  <c:v>61780</c:v>
                </c:pt>
                <c:pt idx="18">
                  <c:v>45900</c:v>
                </c:pt>
                <c:pt idx="19">
                  <c:v>27500</c:v>
                </c:pt>
                <c:pt idx="20">
                  <c:v>27500</c:v>
                </c:pt>
              </c:numCache>
            </c:numRef>
          </c:val>
          <c:extLst>
            <c:ext xmlns:c16="http://schemas.microsoft.com/office/drawing/2014/chart" uri="{C3380CC4-5D6E-409C-BE32-E72D297353CC}">
              <c16:uniqueId val="{00000000-24D6-7049-9107-38FCA2ADD900}"/>
            </c:ext>
          </c:extLst>
        </c:ser>
        <c:dLbls>
          <c:showLegendKey val="0"/>
          <c:showVal val="0"/>
          <c:showCatName val="0"/>
          <c:showSerName val="0"/>
          <c:showPercent val="0"/>
          <c:showBubbleSize val="0"/>
        </c:dLbls>
        <c:gapWidth val="219"/>
        <c:overlap val="-27"/>
        <c:axId val="1236608112"/>
        <c:axId val="1236555104"/>
      </c:barChart>
      <c:catAx>
        <c:axId val="1236608112"/>
        <c:scaling>
          <c:orientation val="minMax"/>
        </c:scaling>
        <c:delete val="1"/>
        <c:axPos val="b"/>
        <c:majorTickMark val="none"/>
        <c:minorTickMark val="none"/>
        <c:tickLblPos val="nextTo"/>
        <c:crossAx val="1236555104"/>
        <c:crosses val="autoZero"/>
        <c:auto val="1"/>
        <c:lblAlgn val="ctr"/>
        <c:lblOffset val="100"/>
        <c:noMultiLvlLbl val="0"/>
      </c:catAx>
      <c:valAx>
        <c:axId val="1236555104"/>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2366081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5154812965452488E-2"/>
          <c:y val="0.12620637485816458"/>
          <c:w val="0.91316497023237952"/>
          <c:h val="0.86180122408279747"/>
        </c:manualLayout>
      </c:layout>
      <c:barChart>
        <c:barDir val="col"/>
        <c:grouping val="clustered"/>
        <c:varyColors val="0"/>
        <c:ser>
          <c:idx val="0"/>
          <c:order val="0"/>
          <c:tx>
            <c:v>Reserves </c:v>
          </c:tx>
          <c:spPr>
            <a:solidFill>
              <a:schemeClr val="accent1"/>
            </a:solidFill>
            <a:ln>
              <a:noFill/>
            </a:ln>
            <a:effectLst/>
          </c:spPr>
          <c:invertIfNegative val="0"/>
          <c:cat>
            <c:strLit>
              <c:ptCount val="1"/>
              <c:pt idx="0">
                <c:v>Balance in Dollars</c:v>
              </c:pt>
            </c:strLit>
          </c:cat>
          <c:val>
            <c:numRef>
              <c:f>'2021 LRP'!$C$63:$X$63</c:f>
              <c:numCache>
                <c:formatCode>_("$"* #,##0_);_("$"* \(#,##0\);_("$"* "-"??_);_(@_)</c:formatCode>
                <c:ptCount val="22"/>
                <c:pt idx="0">
                  <c:v>418000</c:v>
                </c:pt>
                <c:pt idx="1">
                  <c:v>369955</c:v>
                </c:pt>
                <c:pt idx="2">
                  <c:v>194505</c:v>
                </c:pt>
                <c:pt idx="3">
                  <c:v>179275</c:v>
                </c:pt>
                <c:pt idx="4">
                  <c:v>142845</c:v>
                </c:pt>
                <c:pt idx="5">
                  <c:v>106695</c:v>
                </c:pt>
                <c:pt idx="6">
                  <c:v>54145</c:v>
                </c:pt>
                <c:pt idx="7">
                  <c:v>1915</c:v>
                </c:pt>
                <c:pt idx="8">
                  <c:v>12835</c:v>
                </c:pt>
                <c:pt idx="9">
                  <c:v>50635</c:v>
                </c:pt>
                <c:pt idx="10">
                  <c:v>78235</c:v>
                </c:pt>
                <c:pt idx="11">
                  <c:v>130235</c:v>
                </c:pt>
                <c:pt idx="12">
                  <c:v>161805</c:v>
                </c:pt>
                <c:pt idx="13">
                  <c:v>198745</c:v>
                </c:pt>
                <c:pt idx="14">
                  <c:v>245745</c:v>
                </c:pt>
                <c:pt idx="15">
                  <c:v>294245</c:v>
                </c:pt>
                <c:pt idx="16">
                  <c:v>334215</c:v>
                </c:pt>
                <c:pt idx="17">
                  <c:v>354235</c:v>
                </c:pt>
                <c:pt idx="18">
                  <c:v>372455</c:v>
                </c:pt>
                <c:pt idx="19">
                  <c:v>406555</c:v>
                </c:pt>
                <c:pt idx="20">
                  <c:v>459055</c:v>
                </c:pt>
                <c:pt idx="21">
                  <c:v>511555</c:v>
                </c:pt>
              </c:numCache>
            </c:numRef>
          </c:val>
          <c:extLst>
            <c:ext xmlns:c16="http://schemas.microsoft.com/office/drawing/2014/chart" uri="{C3380CC4-5D6E-409C-BE32-E72D297353CC}">
              <c16:uniqueId val="{00000000-8132-9E48-ABC8-10F91CBDEFA4}"/>
            </c:ext>
          </c:extLst>
        </c:ser>
        <c:dLbls>
          <c:showLegendKey val="0"/>
          <c:showVal val="0"/>
          <c:showCatName val="0"/>
          <c:showSerName val="0"/>
          <c:showPercent val="0"/>
          <c:showBubbleSize val="0"/>
        </c:dLbls>
        <c:gapWidth val="219"/>
        <c:overlap val="-27"/>
        <c:axId val="1292569248"/>
        <c:axId val="1292470048"/>
      </c:barChart>
      <c:catAx>
        <c:axId val="1292569248"/>
        <c:scaling>
          <c:orientation val="minMax"/>
        </c:scaling>
        <c:delete val="1"/>
        <c:axPos val="b"/>
        <c:numFmt formatCode="General" sourceLinked="1"/>
        <c:majorTickMark val="none"/>
        <c:minorTickMark val="none"/>
        <c:tickLblPos val="nextTo"/>
        <c:crossAx val="1292470048"/>
        <c:crosses val="autoZero"/>
        <c:auto val="1"/>
        <c:lblAlgn val="ctr"/>
        <c:lblOffset val="100"/>
        <c:noMultiLvlLbl val="0"/>
      </c:catAx>
      <c:valAx>
        <c:axId val="1292470048"/>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2925692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7-26T22:25:43.412"/>
    </inkml:context>
    <inkml:brush xml:id="br0">
      <inkml:brushProperty name="width" value="0.05" units="cm"/>
      <inkml:brushProperty name="height" value="0.05" units="cm"/>
    </inkml:brush>
  </inkml:definitions>
  <inkml:trace contextRef="#ctx0" brushRef="#br0">1 1 24575,'0'0'0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7-26T22:39:25.710"/>
    </inkml:context>
    <inkml:brush xml:id="br0">
      <inkml:brushProperty name="width" value="0.05" units="cm"/>
      <inkml:brushProperty name="height" value="0.05" units="cm"/>
    </inkml:brush>
  </inkml:definitions>
  <inkml:trace contextRef="#ctx0" brushRef="#br0">1 0 24575,'0'0'0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7-26T22:39:55.996"/>
    </inkml:context>
    <inkml:brush xml:id="br0">
      <inkml:brushProperty name="width" value="0.05" units="cm"/>
      <inkml:brushProperty name="height" value="0.05" units="cm"/>
    </inkml:brush>
  </inkml:definitions>
  <inkml:trace contextRef="#ctx0" brushRef="#br0">1319 3594 24575,'-10'1'0,"-9"-2"0,1 2 0,-7-3 0,7 0 0,2-1 0,3 1 0,0-2 0,3 2 0,-2-1 0,-1-1 0,-4 0 0,-6-1 0,0-1 0,-3 0 0,2-2 0,0 3 0,1-1 0,1-1 0,2 1 0,1-2 0,3 1 0,-4-2 0,0 0 0,-6-2 0,-1 0 0,1-1 0,2 1 0,3 0 0,0-3 0,2 1 0,0-4 0,-3-1 0,3 2 0,0-2 0,5 4 0,-1-1 0,4 0 0,-5-4 0,1 0 0,-3-4 0,2 0 0,-1-2 0,4 0 0,-3-4 0,4 4 0,-2-3 0,2 5 0,-1-2 0,1 4 0,-3-3 0,2 4 0,-2-3 0,3 2 0,2 4 0,2-2 0,0 2 0,1 1 0,-1-3 0,1 5 0,-1-1 0,1-1 0,0 5 0,-1-3 0,2 3 0,1 0 0,2 1 0,-2 0 0,2 0 0,-2-2 0,1 1 0,-1-1 0,0 1 0,-1-2 0,2 0 0,-2 0 0,2-1 0,-1 1 0,1-1 0,-1 1 0,0-1 0,0 0 0,0-1 0,2 0 0,-3-1 0,1-3 0,-1 0 0,1 0 0,-1-3 0,-3 0 0,0-2 0,-1 1 0,1-3 0,1 0 0,0-2 0,3 5 0,0 1 0,1 4 0,0 0 0,2-1 0,-1 1 0,1 0 0,-1-3 0,-1 3 0,0-4 0,2 2 0,-3 0 0,2-1 0,-1 3 0,2-1 0,-1 0 0,0-1 0,1-2 0,-1 0 0,-1-1 0,2 0 0,-2-2 0,1-2 0,0-1 0,1 1 0,-1 0 0,0 1 0,2-2 0,-2-4 0,2 4 0,-2-5 0,0 4 0,1 0 0,0 1 0,1 1 0,0 2 0,0-2 0,0 4 0,0-1 0,1 2 0,-1 0 0,-1 3 0,2-2 0,-1 3 0,1-4 0,0 3 0,0-2 0,0 2 0,1-4 0,-1 1 0,3-4 0,-2-1 0,2-4 0,-2 3 0,3 0 0,-2 5 0,2-2 0,1 2 0,-1 0 0,1 0 0,1 0 0,-2 1 0,5-1 0,-3 1 0,3-1 0,0 1 0,-2 0 0,0 2 0,0-1 0,4 0 0,-2 1 0,1 0 0,-2 1 0,0-2 0,-1 5 0,0-1 0,2 2 0,0-1 0,0 2 0,-1-2 0,-1 5 0,0-3 0,1 3 0,2-2 0,-1 3 0,2-1 0,-1 1 0,-2 2 0,-1-1 0,1 1 0,-1 0 0,3-1 0,0 2 0,3-2 0,0 1 0,-1 0 0,1 0 0,-2 1 0,3 0 0,-2 1 0,2 0 0,0 1 0,0-1 0,0 1 0,0-1 0,3 1 0,0 0 0,0-1 0,0 1 0,-1-3 0,3 3 0,-4-2 0,3 3 0,-4-3 0,1 3 0,-2-1 0,1 0 0,-1 2 0,2-1 0,-2 0 0,0 2 0,0-1 0,1 0 0,2-1 0,3-1 0,0 1 0,1-1 0,-4 2 0,4-2 0,-8 3 0,6-3 0,-3 1 0,1-1 0,1 1 0,-1-1 0,1 2 0,0 0 0,3 0 0,3 1 0,5-1 0,0-1 0,6-2 0,-1 1 0,7-2 0,-2 2 0,7 0 0,-3 0 0,6 1 0,-10 0 0,0 2 0,-6 0 0,5 1 0,-1 0 0,5 0 0,-3-1 0,-1-1 0,-4 1 0,-2 0 0,-2 1 0,2 0 0,-3 0 0,3-1 0,0 2 0,4-2 0,3 2 0,2 0 0,2 0 0,5 0 0,8 0 0,-7-1 0,14 1 0,-6-1 0,9 1 0,-11-2 0,-6 0 0,-13 0 0,-7-2 0,-7 4 0,-2-3 0,-6 3 0,1-1 0,-2 1 0,6 0 0,8 0 0,12 0 0,5 1 0,14 1 0,1 0 0,7-1 0,-7-1 0,-6 0 0,-7 0 0,-7 0 0,1 0 0,-8-1 0,1 0 0,-4-1 0,-4 2 0,-1-2 0,-6 2 0,3 0 0,-4-1 0,0 1 0,-4-1 0,0 1 0,-3 0 0,3 0 0,-1 0 0,1 0 0,0 0 0,-1 0 0,-2 0 0,-2 1 0,1-1 0,1 1 0,9 0 0,-2 1 0,9-1 0,-3 0 0,5-2 0,1-1 0,10 1 0,0 0 0,7-1 0,-4 0 0,-3-2 0,-5 2 0,-2-1 0,-5 3 0,-5-1 0,-6 1 0,-9 1 0,-3 0 0,-2 1 0,3 3 0,1 1 0,4 2 0,-2 2 0,4 0 0,4-1 0,6 1 0,0-5 0,3-1 0,-4-3 0,3-1 0,2 0 0,-5 0 0,-11 0 0,-7 0 0,-12 0 0,-6 0 0,-16 0 0,-37-4 0,15 2 0,-24-5 0,33 5 0,3-1 0,-8 2 0,1-2 0,-6 0 0,-12-2 0,9 3 0,-11 0 0,5-2 0,10 1 0,-1-1 0,23 2 0,-9 2 0,24-2 0,0-1 0,16-1 0,2-3 0,0 5 0,2-2 0,-1 6 0,3 4 0,-3-4 0,3 4 0,4-6 0,-1 0 0,4 0 0,-1 0 0,-4 0 0,5-1 0,-3-1 0,6 0 0,-1 0 0,0 0 0,-4 1 0,-3 0 0,-4-2 0,1 3 0,0-1 0,2 0 0,2 0 0,1-1 0,-3 0 0,1 2 0,0-1 0,5-1 0,3 2 0,6-1 0,-1 1 0,4 0 0,-1 0 0,5 0 0,0-1 0,1 1 0,-4-2 0,-5 2 0,-4 0 0,-3 0 0,-3 0 0,0 0 0,1 0 0,5 1 0,2 0 0,0 0 0,5-1 0,-2 0 0,0 0 0,-7 0 0,-4 0 0,-5 0 0,-1 0 0,2-1 0,2-1 0,1 1 0,5-1 0,5 1 0,7 0 0,6 1 0,6 1 0,2 0 0,-2 1 0,-2 0 0,-4-1 0,3 0 0,-1-1 0,1 1 0,-5 0 0,-7 0 0,0 0 0,-4-1 0,2 1 0,2 0 0,9 0 0,2 0 0,4-1 0,-9 0 0,-5 0 0,-1 1 0,0-1 0,1 1 0,2-1 0,0 0 0,11-1 0,0 1 0,16-2 0,4 2 0,10 0 0,-1 0 0,1 0 0,-5 0 0,-4 0 0,-6 2 0,-10-2 0,-4 0 0,3-2 0,-2 1 0,13-1 0,3 1 0,14 1 0,-5-3 0,8 2 0,-5 0 0,3 1 0,-8 0 0,-12 0 0,-7 0 0,-5 0 0,-1 0 0,-2 0 0,8 0 0,8 0 0,21 0 0,16 2 0,-33-2 0,3 0 0,4 1 0,2-1 0,5 0 0,1 0 0,-10 1 0,-1 0 0,4-1 0,-1 0 0,-11 1 0,-1 0 0,5 0 0,-1-1 0,39 1 0,1 3 0,-5-1 0,6 1 0,-7-2 0,2 1 0,-8-2 0,7 0 0,-10-1 0,0 1 0,-13 1 0,3 0 0,-8 0 0,3-1 0,-3 0 0,6 0 0,0 0 0,-10-1 0,-3-1 0,-11 0 0,0 2 0,-6 0 0,1 1 0,-1-2 0,2 3 0,0-2 0,5 1 0,7 0 0,10 1 0,-1-1 0,2 4 0,-13-4 0,4 1 0,-14-1 0,2-2 0,-13 3 0,-2-3 0,-7 2 0,-4-2 0,11 5 0,-5-2 0,15 4 0,-8-1 0,2 1 0,-3-1 0,-6 0 0,-4-2 0,-2 1 0,4 0 0,4 2 0,11 3 0,4 0 0,7 6 0,-6-3 0,0 1 0,-6-4 0,5 1 0,-6 1 0,5 1 0,-5 0 0,5 0 0,-5-3 0,1 1 0,-8-5 0,-2 1 0,-10-4 0,0-1 0,-1 2 0,3-1 0,1 1 0,1 0 0,0 1 0,3 1 0,2-1 0,3 3 0,4 1 0,2 0 0,0 2 0,0-1 0,-4-1 0,1 2 0,-7-3 0,-5-1 0,0-1 0,0 1 0,7 2 0,1 3 0,8 0 0,-4 1 0,5 0 0,-8-1 0,-1-2 0,-9-2 0,-4-3 0,-8-2 0,-1-1 0,-2 2 0,3-2 0,0 3 0,2-1 0,-1 3 0,1 1 0,-1-1 0,0 0 0,0-1 0,0 0 0,-2-1 0,0 0 0,-1 1 0,2 0 0,-1 2 0,-1 1 0,2 0 0,-1 1 0,2 1 0,0 0 0,1 2 0,1 1 0,0 0 0,0 2 0,1-1 0,-1 1 0,1 1 0,0-1 0,0 1 0,-1-2 0,2 3 0,0-4 0,1 4 0,2-2 0,1 2 0,1 0 0,-1-1 0,-2-1 0,0 2 0,-4-4 0,0 0 0,-2-3 0,-1 1 0,1-3 0,-1 1 0,0-2 0,0-1 0,-1 1 0,1-1 0,-1 1 0,-1 1 0,1 2 0,0-1 0,0 4 0,0-2 0,1 4 0,-2-2 0,1 2 0,0-1 0,0 1 0,1 2 0,-1-1 0,1 0 0,-1 0 0,1-2 0,-2 3 0,2-1 0,-2 2 0,0-2 0,-1 0 0,1 0 0,1 0 0,0 1 0,-1-1 0,1-3 0,-1 2 0,1-3 0,-2 0 0,2 1 0,-1 1 0,1-1 0,0 1 0,-2-3 0,2 0 0,-2 0 0,1-2 0,-1 1 0,1 2 0,0 0 0,0 1 0,-1-1 0,0 0 0,0 1 0,0 0 0,1 1 0,-1 0 0,1-1 0,-1 2 0,0-2 0,0 1 0,0 1 0,0 2 0,0-1 0,0 0 0,0-1 0,0 0 0,0-1 0,1 0 0,-1 0 0,2-1 0,-1 0 0,0-2 0,-1 1 0,0-2 0,0 0 0,0 1 0,0 0 0,0 1 0,0-2 0,0 1 0,-1-1 0,0 2 0,0-2 0,0 0 0,1-3 0,-2-2 0,1 0 0,-1 0 0,2 0 0,-2 2 0,1-2 0,0 3 0,0 0 0,1 0 0,-1 1 0,0-2 0,1 3 0,-3-3 0,3 3 0,-2-1 0,1 0 0,-1 0 0,0 0 0,2 1 0,-2-2 0,0 2 0,1-3 0,-1 2 0,1-1 0,-1 0 0,2 0 0,-2-2 0,2 0 0,-1-1 0,1 0 0,-2-1 0,2 0 0,-1-2 0,0 2 0,1-3 0,-1 3 0,0-1 0,0-1 0,-1 3 0,2-2 0,-2 2 0,0-1 0,1 2 0,-1 0 0,0 2 0,0 0 0,0 1 0,-1 0 0,1 1 0,-1 1 0,2-1 0,0-2 0,0 0 0,0-3 0,0-1 0,0 0 0,1 0 0,-2 0 0,1 0 0,-1 1 0,1 1 0,-1 0 0,-1 1 0,2 1 0,-3 0 0,3 3 0,-3-1 0,1 1 0,0-3 0,0 1 0,1-3 0,0 2 0,1-1 0,-2 0 0,2-2 0,-1 1 0,0-2 0,1-1 0,0 1 0,0-1 0,-1 0 0,1 2 0,0-1 0,0 1 0,-1-1 0,0 0 0,1-1 0,-1 3 0,0-2 0,0 2 0,-1 0 0,2 0 0,-2 0 0,0 1 0,-1-1 0,1 1 0,-1 0 0,1-1 0,0-1 0,1-2 0,0 1 0,1-1 0,-2 0 0,1 2 0,0-4 0,0 2 0,0-2 0,1 0 0,-2 1 0,2-1 0,-2 1 0,0 2 0,-1 1 0,1-1 0,-1 2 0,1-4 0,1 2 0,0-1 0,0-1 0,0-1 0,1 3 0,-2-2 0,2 0 0,-1-2 0,-1 1 0,2 0 0,-1 0 0,0 0 0,-1 2 0,0-2 0,-2 1 0,4 0 0,-4 0 0,4 0 0,-3 0 0,2-1 0,-1 1 0,1-1 0,-1 1 0,1 0 0,0 0 0,-1 0 0,1-1 0,0 0 0,0 1 0,1 0 0,-2 0 0,1 0 0,-1-1 0,1 1 0,0 0 0,-1-2 0,2 3 0,-1-3 0,1 1 0,-1-1 0,1 1 0,-2 1 0,0-1 0,0 3 0,0-1 0,0-1 0,0 2 0,0-2 0,-1 1 0,2-1 0,-1 0 0,2-1 0,0 0 0,0 1 0,-1-1 0,-2 2 0,-1 1 0,0 1 0,-1 2 0,0-3 0,0 3 0,0-2 0,1 1 0,0-1 0,0 1 0,0-1 0,0 1 0,0-1 0,2 0 0,-2-1 0,2-2 0,1 1 0,-1-2 0,0 2 0,-1-2 0,1 3 0,0-2 0,1 1 0,-1-2 0,2 0 0,-1 0 0,0 0 0,0-1 0,-1 0 0,2 0 0,-2 2 0,1 0 0,-2 3 0,0-2 0,0 0 0,2-1 0,-1-2 0,3 1 0,-2-2 0,2 2 0,-1-2 0,1 2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7-26T22:40:13.847"/>
    </inkml:context>
    <inkml:brush xml:id="br0">
      <inkml:brushProperty name="width" value="0.05" units="cm"/>
      <inkml:brushProperty name="height" value="0.05" units="cm"/>
    </inkml:brush>
  </inkml:definitions>
  <inkml:trace contextRef="#ctx0" brushRef="#br0">1 1 24575,'0'0'0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7-26T22:40:26.432"/>
    </inkml:context>
    <inkml:brush xml:id="br0">
      <inkml:brushProperty name="width" value="0.05" units="cm"/>
      <inkml:brushProperty name="height" value="0.05" units="cm"/>
    </inkml:brush>
  </inkml:definitions>
  <inkml:trace contextRef="#ctx0" brushRef="#br0">1 1 24575,'0'0'0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7-26T22:44:52.166"/>
    </inkml:context>
    <inkml:brush xml:id="br0">
      <inkml:brushProperty name="width" value="0.05" units="cm"/>
      <inkml:brushProperty name="height" value="0.05" units="cm"/>
      <inkml:brushProperty name="color" value="#E71224"/>
    </inkml:brush>
  </inkml:definitions>
  <inkml:trace contextRef="#ctx0" brushRef="#br0">1196 3810 24575,'-40'-24'0,"10"4"0,-3-1 0,5-4 0,7 4 0,-5-5 0,4 4 0,2 2 0,-2-1 0,3 2 0,-1 0 0,1 1 0,-1 0 0,2 2 0,2 2 0,4 5 0,-1-1 0,3 0 0,-5-1 0,0-3 0,-4 1 0,-1-1 0,4 4 0,3 1 0,5 3 0,3 1 0,0 1 0,1-1 0,-4-3 0,-5-5 0,-4-1 0,-6-4 0,5 3 0,3 2 0,6 4 0,1 1 0,2-2 0,-2-1 0,-1-1 0,2-1 0,-1 1 0,0 0 0,1 2 0,1 0 0,-1 2 0,2 1 0,-2-1 0,1 0 0,-5-2 0,-2-2 0,-4-1 0,0 0 0,1 3 0,5 3 0,2 2 0,4 0 0,2 3 0,0-3 0,1 0 0,0 0 0,-2-2 0,0 0 0,0-1 0,0-1 0,1 3 0,-2-2 0,3 0 0,-2 0 0,1-2 0,-1-3 0,-3-1 0,0-5 0,-1 3 0,2-1 0,2 2 0,0 1 0,1 0 0,-3-2 0,2-1 0,-3-5 0,0 2 0,-1-3 0,1 2 0,0 0 0,2 4 0,2 1 0,1 2 0,1-2 0,-2 0 0,2-1 0,-1 0 0,-1-1 0,0-1 0,0 1 0,0 1 0,1 3 0,0 0 0,0 2 0,1-2 0,-1 0 0,-1-6 0,0-2 0,-2-1 0,-2-4 0,0 2 0,2-1 0,1 4 0,2-1 0,2 3 0,-2-3 0,2 1 0,0-1 0,-1 2 0,1-1 0,-2 1 0,1-1 0,-1 1 0,1-1 0,-2 3 0,2-2 0,-1 6 0,0-1 0,0 5 0,0-1 0,0 2 0,1-5 0,-2-1 0,2-2 0,-1 2 0,1-1 0,-1 1 0,2-2 0,-3 1 0,2 2 0,-1 0 0,0 5 0,0-1 0,2 1 0,-2-1 0,1 1 0,0 2 0,1 1 0,-1-4 0,1 1 0,-2-3 0,1 1 0,-1 0 0,2 0 0,-1 1 0,1-1 0,0 1 0,-1-1 0,1 0 0,-2 0 0,2-3 0,0 2 0,-1-2 0,1 0 0,-1 1 0,1-3 0,1 1 0,-1-14 0,1 5 0,-1-7 0,0 5 0,0 2 0,0-3 0,0 2 0,0 2 0,2 2 0,-2 0 0,1 3 0,0 2 0,-1 0 0,2 1 0,0 0 0,0 1 0,0 1 0,1-1 0,0-2 0,1-1 0,1-2 0,0 1 0,1-1 0,-1 2 0,1-1 0,0 1 0,0 1 0,-1 0 0,1 2 0,-1 2 0,2-1 0,-1 1 0,4-2 0,0-2 0,1-1 0,2-2 0,-2 2 0,2-2 0,-1 2 0,1-2 0,-1 3 0,-3 0 0,1 1 0,-1 2 0,1-2 0,1 2 0,3-1 0,0 2 0,0-1 0,4 0 0,1 1 0,3-2 0,-2 3 0,1-1 0,-6 2 0,1 1 0,-3-1 0,-1 4 0,1-3 0,-1 4 0,0-2 0,-1 4 0,-2 0 0,1 2 0,0-1 0,2 1 0,1-2 0,6 1 0,2-1 0,3 0 0,3-2 0,-3 1 0,2 1 0,-4 0 0,-2 3 0,-5-2 0,-1 2 0,-2 0 0,3-2 0,0 3 0,5-1 0,-1 0 0,1 1 0,1-2 0,1 2 0,3 0 0,0 2 0,3-2 0,4 1 0,4-1 0,-3 0 0,3-1 0,-10-1 0,0 0 0,-3-1 0,-3-1 0,-1 2 0,-1-1 0,-2 2 0,4-1 0,2 0 0,5 0 0,3 0 0,-2-1 0,4-1 0,-2 0 0,7-3 0,-6 3 0,2-4 0,-7 4 0,0-4 0,-4 4 0,0-2 0,0 3 0,4-2 0,-1 2 0,4 0 0,2-1 0,5 4 0,-2-3 0,4 3 0,-2-2 0,7 0 0,-4-2 0,3 0 0,-9-1 0,3 1 0,-7 0 0,0 1 0,-2 1 0,-4-1 0,2 0 0,-5 1 0,1-1 0,-1 2 0,1-3 0,-1 4 0,-2-4 0,-3 4 0,-4-1 0,-4 1 0,1 0 0,2 0 0,3 0 0,12 1 0,-11 0 0,7 1 0,-15-1 0,-2 0 0,-13-1 0,-10-9 0,8 12 0,9-12 0,48 16 0,-4-8 0,9 2 0,-27-2 0,-12 1 0,-5 0 0,-1 0 0,-3 0 0,2 0 0,2 0 0,5 0 0,2-2 0,4 2 0,5-1 0,13 2 0,12 0 0,8 1 0,10 0 0,-1-1 0,4 2 0,-5-2 0,-5 1 0,-11-2 0,-2 2 0,-10-2 0,-5 0 0,-9 0 0,-6 2 0,-6-2 0,2 3 0,-1-1 0,3-1 0,5 0 0,1-1 0,8 0 0,7 0 0,8 0 0,5 0 0,9 0 0,3 0 0,7 0 0,-3 0 0,5 0 0,-4-1 0,10 0 0,-8 0 0,8 1 0,-5 0 0,5 0 0,-11 0 0,-6 0 0,-13 0 0,-6 0 0,-11 0 0,-2-1 0,-8 0 0,1 0 0,0 1 0,0 0 0,10 0 0,4 0 0,11 0 0,-3 0 0,5 0 0,-13 0 0,0 0 0,-12 0 0,-3 0 0,-2-1 0,1 1 0,1-1 0,4 1 0,2 0 0,3-1 0,5-1 0,3 0 0,6 0 0,4 2 0,-1-3 0,2 1 0,-3-1 0,0 2 0,1-1 0,-6 2 0,2-1 0,-7 1 0,0-2 0,-2 0 0,2 1 0,2-1 0,6 2 0,4-1 0,6-1 0,3-1 0,6 1 0,-6 1 0,4 1 0,-5 0 0,9-1 0,-5 0 0,9-2 0,-8 3 0,2-3 0,-7 3 0,-10-3 0,-3 3 0,-9-2 0,0 1 0,-4-1 0,4 2 0,5-1 0,9 1 0,4-2 0,5 2 0,-3-1 0,5 1 0,-4 0 0,5 1 0,-3 1 0,9-1 0,-5 1 0,8-2 0,-4 0 0,-1 1 0,-10-1 0,-12 1 0,-5-1 0,-3 0 0,2 2 0,-2-2 0,-4 2 0,-4-2 0,-4 1 0,-2 0 0,-3 0 0,0 1 0,1-1 0,-3 0 0,0 0 0,-3-1 0,0 0 0,-2 0 0,0 1 0,4 1 0,5 0 0,3 2 0,8-1 0,1 0 0,4 0 0,0-1 0,12 1 0,2 1 0,7 1 0,-5-1 0,-12 0 0,-6 0 0,-4-1 0,-1 3 0,-2-2 0,2 1 0,-3-1 0,3-1 0,-5-1 0,1-1 0,-5 1 0,4-1 0,-6 1 0,4-2 0,-6 2 0,2-2 0,-2 2 0,3 0 0,2 0 0,6 2 0,8-1 0,-3 0 0,8 1 0,-9-1 0,6 1 0,-7-1 0,4 0 0,-4 0 0,0 1 0,-4-2 0,1 1 0,2-1 0,10 1 0,4 0 0,6 0 0,0-2 0,0 2 0,-7-2 0,-3 2 0,-7-1 0,-1 0 0,-6-1 0,-1-1 0,-9 0 0,3 1 0,-6 0 0,2 2 0,-1-1 0,7 0 0,3 1 0,5 0 0,3 0 0,-2 1 0,0-2 0,-5 0 0,-4 0 0,-8-2 0,1 2 0,1 0 0,7 2 0,9 3 0,11 0 0,2 0 0,7 1 0,-7-2 0,2 1 0,-10-3 0,-5-1 0,-9 0 0,-7-1 0,-1 1 0,0 0 0,1 2 0,2 0 0,3 2 0,1-1 0,3 1 0,2 0 0,-2-3 0,1 1 0,-4-1 0,-4 0 0,-1-1 0,-2 0 0,7 1 0,4 2 0,10 2 0,1-1 0,3 2 0,-5-2 0,2 1 0,-9-2 0,-4 1 0,-7-3 0,-3 2 0,-3-4 0,1 3 0,1 0 0,7 5 0,0 2 0,4-1 0,-2 0 0,-3-2 0,-2-1 0,-2-1 0,-3 1 0,1-1 0,-1 4 0,1-1 0,0 0 0,-1 0 0,0 0 0,0 1 0,1 1 0,2 0 0,2 1 0,-1 0 0,0 0 0,-2-2 0,-1 0 0,1-1 0,1 3 0,-2-2 0,1 3 0,0 0 0,0-3 0,0 0 0,-1-1 0,-1 1 0,0 0 0,-1-1 0,-1 1 0,2 0 0,-1-2 0,1 3 0,0-4 0,0 4 0,0-3 0,0 2 0,-1-1 0,0 0 0,1-1 0,-1-2 0,0-1 0,0 2 0,-1-3 0,3 4 0,-1-3 0,1 4 0,0-3 0,0 1 0,-2-1 0,1-2 0,-2 2 0,1-2 0,1 3 0,-1 0 0,1 2 0,-1-2 0,-1 1 0,1 0 0,-1 0 0,-1-1 0,0 3 0,1-1 0,1 3 0,0-2 0,0 2 0,0-2 0,2 2 0,-3-1 0,2 0 0,-3 0 0,3 0 0,-2 1 0,1-2 0,-1 3 0,1-1 0,1 2 0,-1 1 0,2-3 0,-2 1 0,0-2 0,0 0 0,-1-1 0,0 0 0,-1 0 0,0-1 0,-2-2 0,3 0 0,-4 0 0,3 2 0,-2-2 0,2 1 0,-1-1 0,0 0 0,1-1 0,-1 1 0,0-1 0,2 3 0,-3-3 0,3 0 0,-3-1 0,2 0 0,-3-3 0,1 3 0,0-2 0,1 1 0,-1 1 0,1 0 0,0 2 0,1 1 0,0-1 0,1 3 0,-2-2 0,2 1 0,-2 1 0,0-4 0,2 3 0,-2-3 0,2 3 0,-2-1 0,1 2 0,1 1 0,1-1 0,-2 0 0,1-1 0,-2 0 0,0 2 0,0-3 0,0 2 0,-1 1 0,1 0 0,1 1 0,-1 1 0,-1-2 0,1 1 0,-1-1 0,1 2 0,0 0 0,-2 1 0,1-1 0,-1-3 0,0 1 0,0 0 0,0-1 0,0 3 0,0-3 0,1 3 0,-1-3 0,1 3 0,-1-2 0,0 3 0,0 1 0,0-1 0,0 1 0,0-4 0,0 1 0,0-3 0,0 3 0,0-1 0,0 3 0,0-2 0,0 1 0,-1-1 0,1 1 0,-1-1 0,1 1 0,0 1 0,0 1 0,0-1 0,0 0 0,0-2 0,-1 2 0,1-2 0,-2 1 0,2-1 0,0 0 0,-1 0 0,0-3 0,0 2 0,0 1 0,1 3 0,0-1 0,0 2 0,-2-2 0,1 2 0,0-5 0,-2 2 0,2-5 0,0 0 0,-1-2 0,0 1 0,1 2 0,-1 0 0,1-1 0,-1-3 0,2 0 0,-1-3 0,0 2 0,1 1 0,-2 1 0,1 4 0,-1 1 0,-1 0 0,0 0 0,0-1 0,0 0 0,0-2 0,-1-3 0,3-1 0,-2 2 0,0-1 0,-2 4 0,0-1 0,2 1 0,-1-1 0,0-1 0,2 0 0,-3-1 0,2-1 0,-1 3 0,0-1 0,0 4 0,1-3 0,-2-1 0,1-4 0,-1 0 0,3-1 0,1 0 0,0 0 0,-1 1 0,-1 2 0,-1 1 0,-1 0 0,-1 2 0,1-1 0,-1 0 0,0-2 0,1 0 0,0-2 0,1 1 0,0 1 0,-2 0 0,2-1 0,-2 0 0,3-2 0,0 0 0,-1-1 0,1 0 0,-1-1 0,1 1 0,0 2 0,1-2 0,-1 2 0,-1-2 0,1 1 0,-2 0 0,1 0 0,-1 1 0,0-1 0,0 3 0,-2-1 0,2 2 0,-1-3 0,1-1 0,2-1 0,-1-1 0,3 2 0,0-1 0,0 1 0,-2 1 0,-1 2 0,2-1 0,-4 1 0,4-3 0,-2 2 0,1-3 0,0 3 0,-1-3 0,0 2 0,1-2 0,0 1 0,1 2 0,-2 1 0,2 1 0,-3-1 0,1 0 0,0-1 0,0 0 0,0-2 0,-1 4 0,-1 0 0,-1 6 0,-1 1 0,-4 2 0,2-4 0,-4-1 0,5-5 0,1 0 0,4-3 0,2 1 0,1 0 0,0-1 0,-1-2 0,1 3 0,-1-3 0,-1 3 0,1 1 0,-4 4 0,2 1 0,-1 1 0,1-4 0,2-1 0,-1-5 0,2 1 0,0 0 0,0-1 0,4-5 0,-2 2 0,4-7 0,-1 5 0,-1-2 0,1 1 0,-2 2 0,0-2 0,2 1 0,-2-1 0,5-1 0,1-1 0,3-3 0,-1 1 0,-3 1 0,-2 3 0,-2 0 0,0 3 0,-2 0 0,1 0 0,-2 0 0,2 2 0,0-1 0,1 1 0,0 0 0,0 0 0,-2 1 0,0 0 0,-1 1 0,0 1 0,0-1 0,0 0 0,0 0 0,0 1 0,0-1 0,-1 0 0,1 1 0,-1-1 0,1 0 0,0 1 0,0-1 0,1-1 0,0-1 0,1-1 0,1-2 0,1 0 0,3 0 0,4-2 0,2 3 0,3-4 0,0 2 0,-1-3 0,-3 2 0,-4 0 0,-3 1 0,-1 3 0,-1-1 0,1 0 0,2 0 0,2-3 0,3 1 0,5-2 0,-1 0 0,-1 1 0,-3-1 0,-7 3 0,1 0 0,-2 1 0,2-1 0,3-2 0,0-2 0,2 0 0,-2 0 0,-5 4 0,-1-1 0,-5 3 0,2-1 0,-3 1 0,0-2 0,-2 0 0,0-1 0,0 1 0,3 0 0,1 1 0,1 0 0,0-1 0,-3-1 0,-1-1 0,-1-3 0,0 2 0,0 0 0,2 1 0,1 3 0,1-2 0,1 3 0,1-1 0,0-2 0,0-1 0,-1-3 0,4-2 0,0-1 0,7-1 0,6-3 0,18-10 0,-5 6 0,14-8 0,-16 13 0,-2 0 0,-9 4 0,-5 4 0,-8 1 0,-6 0 0,-4 1 0,-4 0 0,2 1 0,1 1 0,2 2 0,-2-1 0,0 1 0,0 0 0,1 0 0,2 0 0,3-2 0,1 1 0,0-2 0,0-1 0,-3-2 0,0 1 0,1-1 0,0 1 0,3 0 0,1-2 0,2-1 0,6-14 0,-1 5 0,5-11 0,-2 8 0,-5 5 0,-1 4 0,-3 5 0,-3 4 0,0 1 0,-3 2 0,-9 0 0,2 2 0,-8 0 0,3 3 0,0-4 0,1 3 0,4-7 0,6-3 0,5-5 0,2-3 0,5-7 0,1 4 0,3-6 0,-4 9 0,-1 0 0,-2 2 0,0 0 0,0 0 0,2 2 0,-2 0 0,0 4 0,-2 0 0,0 5 0,-4 4 0,3-1 0,0-3 0,8-10 0,1-5 0,5-5 0,-3-4 0,3-9 0,-8 8 0,0-2 0,-6 15 0,-1 5 0,-1 5 0,0 4 0,-3 5 0,1-1 0,-1 1 0,-2 1 0,2-3 0,-2 2 0,1-3 0,1-1 0,1 0 0,2-5 0,-1-2 0,2-7 0,0-4 0,4-5 0,-1-1 0,6-4 0,-5 0 0,3 0 0,-5 2 0,0 3 0,-2 5 0,1 3 0,-2 8 0,-1 5 0,-3 6 0,-6 3 0,1 2 0,-3 1 0,0 1 0,2-1 0,1-2 0,4-4 0,3-6 0,2-4 0,1-7 0,1-6 0,-1-5 0,1-1 0,0-3 0,-1 1 0,4-3 0,-2 2 0,2-5 0,0 4 0,2-3 0,-2 3 0,-1 4 0,0 2 0,-2 5 0,0 2 0,-1 4 0,0 1 0,-1 8 0,-3 1 0,0 7 0,-1 0 0,1 2 0,-1-3 0,2 0 0,2-4 0,0-3 0,3-7 0,0-6 0,0-6 0,0-10 0,5-3 0,1-8 0,6-7 0,-1 7 0,3-12 0,2 9 0,-3-6 0,-2 8 0,-8 6 0,-2 11 0,-3 9 0,1 8 0,-2 8 0,2 5 0,-4 5 0,1 3 0,-3 1 0,-1 3 0,-5 0 0,0 1 0,-2-1 0,2-3 0,2-1 0,2-3 0,2-3 0,3-3 0,-1-3 0,1-1 0,-1 0 0,-1 3 0,-3-1 0,-2 3 0,-2-1 0,2-1 0,0 0 0,2-1 0,-3 1 0,2-2 0,-2-1 0,3-4 0,1-2 0,1-4 0,3-5 0,-1-7 0,1 0 0,1-7 0,2 1 0,3-3 0,0-2 0,5-3 0,2-3 0,1-1 0,1 1 0,-4 4 0,-4 7 0,-1 3 0,-4 8 0,-1 6 0,-2 5 0,0 4 0,-3 5 0,-4 3 0,-3 5 0,-5 8 0,-3 3 0,-4 3 0,-9 9 0,0-4 0,-3 3 0,7-9 0,7-8 0,9-8 0,6-3 0,6-6 0,3-7 0,-1-5 0,1-11 0,-1 1 0,1-11 0,-1 1 0,2-8 0,-1 5 0,0-5 0,2 9 0,-2-2 0,-2 7 0,-1 5 0,-2 4 0,0 3 0,2 3 0,0 5 0,1 2 0,0 2 0,0 3 0,-3 4 0,0 1 0,-1 5 0,1-4 0,0 1 0,1-7 0,8-13 0,-1-5 0,4-8 0,-2 1 0,-4 1 0,2-5 0,-2 2 0,0-6 0,-1 3 0,1-3 0,-1 5 0,-2 5 0,-1 6 0,1 5 0,-1 8 0,-1 4 0,0 5 0,-3 3 0,1 3 0,-1-1 0,3-1 0,2-10 0,4-8 0,2-10 0,2-7 0,-2-5 0,1-14 0,-4 12 0,-1-11 0,-3 19 0,-2 0 0,-1 8 0,0 5 0,1 8 0,1 3 0,-3 5 0,-2 4 0,-3 6 0,0 4 0,-4 2 0,1-1 0,0 1 0,2-5 0,4-3 0,3-3 0,2-6 0,1-6 0,0-4 0,-1-5 0,0 0 0,0-2 0,0 1 0,0-1 0,-1 2 0,2-1 0,1 4 0,0 2 0,-2 4 0,2 1 0,-6 1 0,1 1 0,-6 2 0,-2 5 0,-8 6 0,-3 2 0,-8 4 0,4-1 0,0-1 0,9-4 0,5-5 0,6-5 0,6-4 0,1-6 0,-1-6 0,-1-6 0,-3-7 0,-3-2 0,-2-6 0,2 3 0,0-2 0,4 5 0,0 3 0,0 4 0,3 8 0,-1 5 0,2 5 0,-2 3 0,0 2 0,0 3 0,-1 3 0,-3 2 0,-4 1 0,-7 3 0,-4 0 0,1-1 0,-1 0 0,4-6 0,2-1 0,1-4 0,5-2 0,4-3 0,-1-5 0,4-2 0,-4-8 0,1 0 0,-4-3 0,0-1 0,0 3 0,-2 2 0,5 4 0,0 2 0,2 3 0,2 2 0,-2 1 0,-3 3 0,-6 1 0,-8 4 0,-6 3 0,-4 4 0,2 2 0,3 2 0,4 0 0,3-2 0,1-2 0,5-5 0,1-3 0,6-4 0,1-3 0,2-4 0,-3-5 0,-1-5 0,-3 0 0,-3-2 0,0 5 0,2 2 0,2 4 0,4 6 0,1 2 0,1 1 0,0 1 0,-1 2 0,-1 3 0,-3 4 0,-3 1 0,-5 4 0,-2-1 0,-3 3 0,2-4 0,3-3 0,3-4 0,8-3 0,0-4 0,2-3 0,-2-6 0,-1-5 0,-2-6 0,1 1 0,-2-4 0,1 3 0,1-3 0,1 4 0,2-1 0,-1 4 0,2 5 0,-1 4 0,4 6 0,-2 2 0,-1 3 0,-4 5 0,-5 3 0,-1 4 0,-7-1 0,1-1 0,-5-2 0,2-5 0,6-2 0,5-3 0,6-1 0,3-3 0,-2-4 0,1-6 0,-3-4 0,1-1 0,0 1 0,-1 0 0,2 2 0,-1-1 0,2 5 0,-1 2 0,1 4 0,0 2 0,-2 3 0,-3 4 0,-6 4 0,-3 4 0,-10 5 0,-9 0 0,-11 2 0,-12-2 0,0-3 0,-10-5 0,12-4 0,1-5 0,16-3 0,11-3 0,9-5 0,4-4 0,4-2 0,-1-1 0,5 3 0,-2 2 0,5 6 0,2 2 0,2 4 0,0 3 0,-4 3 0,-6 5 0,-11 6 0,-7 2 0,-5 2 0,-4-3 0,5-5 0,1-3 0,7-4 0,8-3 0,6-4 0,3-4 0,1-7 0,1-3 0,-3-9 0,0 0 0,-1-4 0,1 4 0,0 1 0,4 7 0,0 4 0,5 5 0,0 5 0,-1 6 0,-1 2 0,-14 12 0,2-3 0,-9 5 0,6-6 0,1-3 0,4-4 0,4-3 0,4-3 0,1-5 0,0-2 0,-1-4 0,0-2 0,1-2 0,0 0 0,1-2 0,1 5 0,0 0 0,0 4 0,0 6 0,-1 4 0,-2 5 0,-4 7 0,1 2 0,-4 3 0,0-1 0,-7 1 0,-1-2 0,-3-2 0,1-3 0,0-3 0,6-4 0,-1-1 0,9-3 0,0-1 0,6-1 0,0-1 0,2-1 0,-1 0 0,-1-1 0,3 0 0,-3 0 0,2 0 0,0-1 0,0 0 0,-3-3 0,3 4 0,-4-1 0,2 3 0,1-1 0,0 3 0,0-1 0,-5 1 0,-6 0 0,-9 2 0,-9 1 0,0 3 0,-2 1 0,11-2 0,4-1 0,5-3 0,0-4 0,1-2 0,0-6 0,2-3 0,-1-2 0,1-1 0,0 1 0,1 4 0,2 2 0,2 3 0,1 4 0,-2 4 0,-5 4 0,-4 4 0,-6 4 0,-6-1 0,-8 4 0,-1-3 0,-3 0 0,1-3 0,1-4 0,6-1 0,4-5 0,10-2 0,2-2 0,6-6 0,-1-3 0,0-6 0,-2 0 0,-1-2 0,-1 1 0,1 4 0,1 2 0,2 8 0,2 3 0,-3 6 0,-1 3 0,-4 7 0,1 2 0,-4 7 0,1-1 0,-7 7 0,0-3 0,-4 5 0,-2-6 0,1-2 0,4-8 0,3-8 0,7-5 0,3-6 0,1-4 0,2-5 0,2-2 0,1 2 0,3 2 0,0 4 0,1 3 0,-1 2 0,0 2 0,-6 2 0,-4 1 0,-9 1 0,-2 1 0,-2 0 0,-5 0 0,8-3 0,1-3 0,8-2 0,6-3 0,1-1 0,1-1 0,3-2 0,-1 0 0,1 0 0,-2 2 0,1 3 0,0 0 0,2 5 0,0-1 0,0 2 0,-2 1 0,-4 2 0,0 2 0,-10 6 0,-2 1 0,-13 3 0,3-2 0,-5-3 0,11-4 0,1-4 0,6 0 0,1-7 0,2-3 0,-3-7 0,2-4 0,1 0 0,0-3 0,2 4 0,0-2 0,3 5 0,0 3 0,4 6 0,0 2 0,2 3 0,-2 5 0,-6 2 0,-10 8 0,-8 1 0,-7 5 0,2-2 0,-2 0 0,6-5 0,-2-2 0,10-5 0,3-3 0,10-3 0,2-4 0,3-1 0,0-3 0,0-1 0,-2 0 0,0 0 0,-3 1 0,1 1 0,1 2 0,-2 0 0,-3 4 0,-8 0 0,-3 2 0,-9 4 0,3 2 0,-8 4 0,-1-1 0,-2 1 0,3-4 0,8 0 0,7-5 0,4-1 0,4-3 0,1-3 0,2-4 0,-4-4 0,3 0 0,-4-5 0,-1 3 0,-3-1 0,-1 0 0,-3 7 0,-1 1 0,-10 4 0,3 3 0,-8 3 0,4 8 0,-7 6 0,3 6 0,-6 3 0,1 0 0,3-1 0,-2-2 0,10-8 0,2-4 0,12-6 0,7-6 0,7-3 0,5-6 0,0 0 0,-3 0 0,1 2 0,-3 1 0,-2 4 0,-4 0 0,-3 3 0,-1 1 0,-3 3 0,-6 4 0,-3 4 0,-2-1 0,0 2 0,2-2 0,-3-4 0,3-2 0,-6-3 0,5-4 0,-5-4 0,5-4 0,-2-7 0,0-1 0,-2-7 0,-2 0 0,5 1 0,-5 3 0,9 2 0,-1 5 0,7 3 0,2 6 0,-3 3 0,-2 3 0,-1 4 0,3 4 0,0 5 0,-2 2 0,0 3 0,-2 0 0,2-3 0,-2 1 0,5-4 0,-1-2 0,6-6 0,4 0 0,5-5 0,3-2 0,0-5 0,0-3 0,-5-2 0,2 1 0,-2-1 0,-2 5 0,-3 1 0,-10 3 0,-8 1 0,-4 3 0,1 4 0,2 4 0,2 4 0,-1 3 0,3 1 0,2 2 0,8-2 0,3-1 0,6-5 0,6-4 0,1-5 0,0-4 0,-1-4 0,-2-2 0,-5-5 0,-1 0 0,-4-4 0,2 3 0,-4 1 0,1 5 0,-8 2 0,0 5 0,-5 2 0,3 6 0,-2 5 0,1 6 0,2 1 0,1 1 0,7-3 0,5-3 0,3-6 0,8-2 0,-2-5 0,3-1 0,-5-3 0,0-2 0,-5 0 0,-3-2 0,-4 4 0,-3-1 0,1 4 0,-1 2 0,-1 3 0,-3 6 0,0 2 0,-3 5 0,7 0 0,-2-1 0,8-4 0,3-5 0,6-5 0,2-1 0,1-3 0,-1-3 0,-1-3 0,-5-5 0,-4 1 0,-1-2 0,-11 1 0,2 2 0,-3 2 0,4 5 0,6 1 0,0 4 0,1 3 0,0 1 0,0 3 0,4 1 0,0-2 0,4-1 0,2-4 0,3-1 0,-2-3 0,0-1 0,-4-5 0,0-1 0,-2-2 0,0 0 0,-2 1 0,0 2 0,0 2 0,3 2 0,3 3 0,2-1 0,-4 5 0,-1 2 0,-8 3 0,-1 3 0,1 1 0,4-4 0,4 0 0,5-5 0,1-2 0,3-6 0,1-3 0,-1-5 0,-4-7 0,-4-2 0,-4-4 0,-2 5 0,1 1 0,2 6 0,2 3 0,2 5 0,1 9 0,-1 5 0,-7 9 0,-2 2 0,-2 3 0,1-3 0,0-2 0,0-4 0,1-6 0,5-3 0,6-4 0,3-3 0,-2 0 0,-6-2 0,-20-1 0,-9 2 0,-18 1 0,7 1 0,3 3 0,13 2 0,5 0 0,9 0 0,5 0 0,9-1 0,4-2 0,3 0 0,-1-1 0,-6 1 0,-13 4 0,-26 9 0,1 1 0,-10 9 0,20-6 0,2 6 0,4-1 0,-3 6 0,6-4 0,5-2 0,10-10 0,4-8 0,5-9 0,0-8 0,-2-1 0,-2-3 0,-3 0 0,-4 2 0,-4 1 0,-11 4 0,-3 4 0,-6 2 0,-4 8 0,3 3 0,-11 8 0,1 4 0,2-1 0,1 5 0,18-8 0,1 2 0,6-5 0,0-3 0,1-3 0,2-3 0,6 1 0,3-3 0,4 4 0,-5 1 0,-20 14 0,3-3 0,-11 6 0,8-6 0,-2-2 0,-3 1 0,2-1 0,7-2 0,11-2 0,6-2 0,6-3 0,3-3 0,2-1 0,3-1 0,4 0 0,5-1 0,-3 0 0,-2 0 0,-4 0 0,-6 1 0,0 0 0,-2 3 0,0 1 0,-4 4 0,-2 2 0,-3 4 0,1 0 0,-1 3 0,2-2 0,1 3 0,4-5 0,0 3 0,3-4 0,-1 0 0,2-2 0,0-1 0,0-4 0,1 1 0,8 0 0,9 1 0,26 4 0,16-2 0,10 2 0,-19-5 0,-19-1 0,-23-5 0,-11 1 0,-6 2 0,-7 4 0,-4 2 0,-3 3 0,1 2 0,0 0 0,3 1 0,2 1 0,3-3 0,0 5 0,0-5 0,4 0 0,5-5 0,1-2 0,3-4 0,-1-2 0,0 2 0,0-2 0,-1 1 0,1 0 0,1 1 0,-1-1 0,0 1 0,0 2 0,-4 3 0,-4 3 0,-5 4 0,0 1 0,-2 2 0,6-1 0,2 0 0,1-4 0,-3 0 0,-3-3 0,-3 1 0,1-2 0,1-2 0,8-1 0,-1-2 0,2 0 0,-2-1 0,1 2 0,0-2 0,3 3 0,2-4 0,1 2 0,3-2 0,5-1 0,3 0 0,2-1 0,0 0 0,2 1 0,1 0 0,-3 0 0,-6 1 0,-9-1 0,-2 5 0,-1-2 0,2 4 0,0-1 0,1 4 0,0-3 0,-2 3 0,-1-3 0,1 0 0,0 1 0,1-3 0,2-2 0,0 0 0,1-2 0,2 0 0,0 1 0,6 0 0,6 0 0,14 1 0,10 2 0,0 0 0,-10-1 0,-16-1 0,-11-2 0,-6 3 0,-3-1 0,-2 2 0,0 3 0,2-1 0,1 3 0,1-1 0,-1 1 0,-3 1 0,-3-1 0,-4 1 0,4-3 0,3 0 0,7-3 0,4-2 0,-1-1 0,3-2 0,0 1 0,1-2 0,1 1 0,-1-1 0,-2 1 0,-2 2 0,-5 4 0,-2 4 0,-5 4 0,2 1 0,-2 1 0,3 0 0,-3 1 0,3-1 0,1-1 0,5 0 0,0-6 0,3 0 0,-1-6 0,1-1 0,-1 0 0,0-1 0,-1 0 0,4 1 0,1-1 0,4-1 0,3 0 0,0-1 0,0-1 0,-5 4 0,-3-1 0,-2 8 0,0-1 0,-1 5 0,-2 2 0,-2 2 0,1 3 0,-2 0 0,3-1 0,0 0 0,2-2 0,0-1 0,1-5 0,-1 2 0,1-4 0,0 1 0,0-2 0,2-2 0,3-1 0,10-2 0,9 2 0,24-1 0,9 5 0,3-3 0,-20 3 0,-21-5 0,-18 1 0,-2 1 0,-2-1 0,-3 3 0,-1 0 0,-3 3 0,0 1 0,0 4 0,-1 4 0,2 2 0,2 3 0,3-4 0,2-1 0,1-5 0,1-1 0,1-6 0,3-1 0,2-4 0,-1-2 0,-2 3 0,-4 2 0,-3 6 0,-1 7 0,-2 4 0,2 2 0,-2-2 0,-3 2 0,-3 0 0,-5 4 0,-2-3 0,2 3 0,8-8 0,3-3 0,7-9 0,2-7 0,1-5 0,1-2 0,-2 0 0,-1 0 0,-1 3 0,-1 5 0,0 3 0,-2 4 0,0 4 0,1-4 0,0 2 0,2-8 0,0 1 0,1-5 0,4 2 0,13-1 0,11 0 0,11 1 0,-8-1 0,-9 0 0,-16-1 0,-9 4 0,-1 0 0,-1 3 0,0 0 0,1 1 0,2 1 0,1-1 0,-1 0 0,-1 1 0,-3 2 0,1 3 0,0 3 0,3 0 0,1-3 0,2-1 0,0-6 0,1-3 0,-1-2 0,3-1 0,0 0 0,3 0 0,5 1 0,6 5 0,5 0 0,4 2 0,-10-2 0,-4-2 0,-14 3 0,-4 0 0,-2 4 0,1 0 0,0 1 0,2 0 0,-2 1 0,1-1 0,0-2 0,1 2 0,2-3 0,2 0 0,0-4 0,2-4 0,1-2 0,0-3 0,2-1 0,1-2 0,-2 2 0,0 0 0,-3 3 0,-1 2 0,-1 8 0,-1-1 0,0 8 0,-2-5 0,2 5 0,0-2 0,0 2 0,0 3 0,0 0 0,1 2 0,1-2 0,2-5 0,-1-5 0,2-6 0,-1-2 0,4-1 0,2 0 0,8-1 0,-2 0 0,1 0 0,0 0 0,-3 3 0,-3 2 0,0-1 0,-8 2 0,-1-5 0,-2 3 0,0 2 0,-2 2 0,1 4 0,-1 0 0,2 2 0,1-2 0,1-4 0,1-2 0,2-3 0,0-2 0,8-1 0,4-2 0,8 1 0,-2 0 0,-2-2 0,-9 3 0,-6-1 0,-4 3 0,0 0 0,-1 2 0,0 0 0,-1 4 0,1-2 0,-2 8 0,2-3 0,-2 6 0,2-4 0,1 1 0,0-7 0,1-1 0,-1-4 0,1-2 0,2-1 0,1 1 0,6-1 0,9 1 0,4 2 0,3 3 0,-9 2 0,-8 1 0,-7-1 0,-3 0 0,0 0 0,0 0 0,0 0 0,0-1 0,0 1 0,1-2 0,2 0 0,2-2 0,2-1 0,-2 0 0,-1 0 0,1 3 0,-1 2 0,1 1 0,9 8 0,-2-2 0,5 4 0,-6-5 0,-2-2 0,-5-1 0,-1-3 0,-1-1 0,0-2 0,3 1 0,2 1 0,4 0 0,0 0 0,2-1 0,-4-2 0,-3-2 0,-3 1 0,-1-1 0,2 0 0,10-1 0,14 0 0,5 2 0,5 0 0,-6 3 0,-7-1 0,-9 0 0,-8-1 0,-6 1 0,-4-1 0,-1 4 0,-1 2 0,-2 1 0,0 3 0,-2 0 0,-1-3 0,1 1 0,-1-5 0,-5 0 0,2-4 0,0-1 0,7-1 0,4-2 0,2-3 0,0-2 0,-1-3 0,-1 2 0,0 0 0,-2 5 0,3-3 0,1 1 0,2-7 0,2-6 0,0-4 0,3-8 0,-2 4 0,-1-5 0,-4 9 0,-1-4 0,0 6 0,0 1 0,-1 4 0,-2 3 0,-2 2 0,-1 3 0,-1 0 0,-1 3 0,-4 2 0,-9 1 0,-7 1 0,-20 1 0,-10-1 0,-12 2 0,9-2 0,9 0 0,22-1 0,11-2 0,13 1 0,4-1 0,3 1 0,-1-2 0,0-1 0,0 0 0,2-4 0,7-3 0,4-7 0,4-1 0,3-6 0,-5 1 0,-5-2 0,-5 6 0,-9 4 0,-10 7 0,-15 3 0,-4 4 0,-9 4 0,3 2 0,-7 0 0,-6 0 0,-9-1 0,5-1 0,16 0 0,19-3 0,21-7 0,9-2 0,4-6 0,1-1 0,-4-1 0,-4 0 0,-3 2 0,-2 2 0,-1 4 0,1-1 0,2 2 0,6-1 0,5-1 0,0 0 0,-4 2 0,-4 4 0,-6 3 0,-1 0 0,-1 2 0,-2 0 0,-4 1 0,-3 0 0,-1 0 0,2 0 0,4-1 0,6-5 0,6-2 0,6-8 0,6-4 0,1-5 0,1 1 0,-7 0 0,-5 6 0,-5 2 0,-4 5 0,1 4 0,-2 4 0,-2 2 0,-4 1 0,-5 0 0,-7 0 0,-6 0 0,0 0 0,-2 0 0,14-1 0,4 0 0,16-5 0,7-2 0,8-4 0,2-1 0,9-2 0,-3-1 0,3-2 0,-13 4 0,-8 0 0,-8 5 0,-2 1 0,-3 2 0,-3 2 0,-8 3 0,-7 0 0,-7 1 0,-3 0 0,-2 0 0,0 0 0,7 0 0,3-1 0,13-2 0,5-3 0,7-2 0,1-4 0,2-4 0,-1-2 0,-1-4 0,1-1 0,0 0 0,-1-2 0,0 4 0,-3-1 0,-2 5 0,-2 3 0,-1 6 0,-3 3 0,-2 2 0,-9 3 0,-1-1 0,-7 3 0,11-1 0,4-1 0,12-5 0,5 0 0,5-8 0,0 0 0,3-6 0,-7 2 0,-1-1 0,-6 2 0,0 0 0,-1 3 0,-1 5 0,-4 1 0,-8 3 0,-10-1 0,-5 3 0,0-1 0,7 2 0,8 1 0,9-3 0,6-2 0,6-4 0,-1-5 0,5 0 0,2-6 0,3 0 0,3 0 0,-6 0 0,-3 4 0,-8 2 0,-1 2 0,-2 6 0,-3 0 0,-3 5 0,-5 0 0,3 1 0,1 1 0,5-5 0,4 0 0,3-5 0,7-1 0,23-8 0,-6 4 0,18-7 0,-21 9 0,-7 0 0,-11 4 0,-14 1 0,-6 2 0,-9-1 0,-1 2 0,-6 0 0,3 0 0,0 0 0,6 1 0,4-1 0,7 2 0,2-2 0,0 1 0,5-1 0,-2 2 0,3-1 0,2 1 0,2 1 0,4-3 0,2 3 0,5-5 0,1 1 0,5-4 0,-1 1 0,13-4 0,7 1 0,6-5 0,-10 1 0,-14 1 0,-16 1 0,-9 5 0,-5-1 0,-11 2 0,-10 0 0,-6 0 0,-1 2 0,9-1 0,7 2 0,7 0 0,1-2 0,-1 1 0,-7-4 0,3 0 0,2 1 0,8 1 0,7 2 0,5-1 0,2-1 0,1-1 0,2-3 0,0-1 0,0-1 0,5-1 0,2-2 0,7-3 0,-2-2 0,-5-1 0,-10 0 0,-14 3 0,-5 1 0,-9 3 0,-1 4 0,-1 1 0,2 3 0,2 0 0,3 1 0,2 0 0,6 1 0,1 2 0,5-1 0,3 2 0,0-2 0,2-2 0,1-1 0,1-6 0,2-3 0,0-3 0,3 0 0,-1-1 0,1 2 0,-2 1 0,-4 2 0,-2 2 0,-2 4 0,-2 2 0,-5 4 0,-3 2 0,-6-1 0,-1 4 0,1-2 0,5 2 0,8-5 0,5-3 0,9-10 0,7-6 0,7-6 0,5-6 0,3-4 0,-2-7 0,-3 3 0,-4-8 0,-5 6 0,-4-8 0,-2 8 0,-5-1 0,-2 12 0,-2 6 0,-1 11 0,-3 13 0,0 7 0,-2 12 0,-4 3 0,-1 10 0,-6-1 0,-4 7 0,3-3 0,-1-1 0,7-6 0,5-6 0,2-8 0,4-9 0,3-10 0,7-12 0,2-12 0,1-2 0,0-9 0,-2 1 0,3-5 0,-2 4 0,0 4 0,-2 5 0,-3 5 0,-1 4 0,-3 5 0,-1 2 0,-2 3 0,0-2 0,0 2 0,0 0 0,-2 1 0,1 2 0,0 4 0,-1 2 0,2 2 0,2 1 0,3-1 0,4-2 0,5-6 0,3-4 0,14-13 0,3-6 0,13-19 0,-10-4 0,-3-8 0,-16 10 0,-7 9 0,-7 10 0,-4 10 0,-2 8 0,0 8 0,3 8 0,-1 5 0,7 5 0,4 2 0,3 6 0,-3-1 0,-4 8 0,-6 2 0,-1 10 0,-2-1 0,0 5 0,0-6 0,0 2 0,0-7 0,2 0 0,-2-10 0,1 0 0,-1-3 0,0 1 0,0 0 0,0 1 0,0-3 0,1-2 0,0-4 0,1-1 0,0-3 0,1 1 0,1-3 0,6 0 0,11-4 0,6-3 0,23-8 0,4-6 0,5-3 0,-13 3 0,-18 4 0,-18 8 0,-5 4 0,-6 5 0,-1 4 0,1 4 0,-1 7 0,1 6 0,1 8 0,0 6 0,3-1 0,3 5 0,5-13 0,4 1 0,-1-14 0,4-5 0,-1-11 0,6-11 0,-3-7 0,1-17 0,-2-7 0,3-11 0,-4 2 0,6-4 0,-5 7 0,3 5 0,-3 9 0,-3 12 0,-7 12 0,-3 14 0,-5 9 0,2 16 0,0 7 0,5 9 0,2-3 0,4-1 0,1-8 0,0-4 0,1-7 0,-3-8 0,0-7 0,0-12 0,3-5 0,8-16 0,2-8 0,3-6 0,-5 0 0,-1 3 0,-5 11 0,-1 6 0,-5 12 0,-6 6 0,-2 11 0,-4 6 0,5 12 0,3 8 0,10 7 0,6-1 0,14 4 0,6-8 0,10-6 0,-6-13 0,-1-14 0,-13-10 0,-6-7 0,-9-5 0,-5-1 0,-4 0 0,-2 2 0,-1 0 0,-1 4 0,2 2 0,1 4 0,-2 4 0,-1 7 0,-4 6 0,0 4 0,0 6 0,2 0 0,3 2 0,2-6 0,6-4 0,5-9 0,13-9 0,3-5 0,11-13 0,1-8 0,0-12 0,-5 1 0,-4-6 0,-10 4 0,0-3 0,-11 9 0,-4 5 0,-6 15 0,-4 7 0,-2 15 0,-3 11 0,-1 14 0,1 11 0,0-1 0,5 1 0,5-13 0,4-6 0,1-11 0,1-5 0,0-5 0,-3-5 0,-2 0 0,-4-1 0,-4 4 0,0 7 0,-3 3 0,1 7 0,-1 3 0,4 1 0,6 3 0,5-1 0,13 2 0,8-7 0,11 0 0,4-8 0,-5-1 0,-6-5 0,-14-4 0,-8 1 0,-7-5 0,-6 4 0,-1-1 0,-2 5 0,-1 5 0,-1 6 0,0 6 0,-1 2 0,1-1 0,3-2 0,0-4 0,2-5 0,-1-3 0,2-6 0,3-1 0,4-8 0,6-4 0,3-3 0,5-3 0,0 0 0,1 0 0,-5 3 0,-4 4 0,-4 6 0,-3 3 0,-3 9 0,-5 6 0,0 9 0,-3 5 0,1 4 0,1 0 0,2-3 0,2-9 0,0-6 0,1-8 0,1-7 0,2-4 0,4-9 0,4 0 0,3-7 0,3 3 0,8-5 0,4 1 0,11-3 0,-3 7 0,-2 3 0,-13 10 0,-8 5 0,-13 5 0,-3 7 0,-4 5 0,2 6 0,1-1 0,3 3 0,4-6 0,5 0 0,0-6 0,1-3 0,-5-3 0,-2-2 0,-5-1 0,1-4 0,2 0 0,6-1 0,3 0 0,5 2 0,-7 0 0,-3 4 0,-8 5 0,-5 6 0,0 8 0,0 3 0,2 2 0,2-2 0,2-5 0,1-5 0,1-5 0,-2-3 0,-1-3 0,-2 0 0,1-1 0,0-1 0,4-1 0,3-1 0,7-5 0,8-5 0,11-5 0,0 0 0,6-1 0,-12 7 0,-3 1 0,-13 5 0,-7 6 0,-6 4 0,-3 5 0,2 2 0,-1 5 0,1 0 0,1 1 0,3 0 0,1-3 0,2-3 0,-1-6 0,-1-3 0,-1-5 0,-1-2 0,1-4 0,1-3 0,2 0 0,2-3 0,-1 3 0,3 0 0,-5 4 0,2 3 0,-5 4 0,-1 7 0,-2 2 0,0 6 0,0 1 0,1 1 0,1-1 0,4-5 0,0-3 0,3-7 0,-2-2 0,-1-1 0,3-4 0,1-1 0,5-2 0,5-1 0,7-1 0,6-3 0,7 0 0,-5 5 0,-4 2 0,-13 6 0,-6 3 0,-5 5 0,-3 5 0,-1 4 0,-1 5 0,3-2 0,0-2 0,6-3 0,0-5 0,5-3 0,-5-3 0,2-2 0,-4-1 0,7-3 0,3-3 0,12-8 0,8-4 0,8-7 0,-1 4 0,-3-1 0,-11 8 0,-7 5 0,-12 5 0,-6 4 0,-5 6 0,-1 4 0,-3 6 0,2 6 0,-1 1 0,3 3 0,0-2 0,4-2 0,-1-6 0,2-2 0,1-8 0,2-2 0,3-8 0,5-3 0,2-6 0,1-1 0,1-3 0,-3 2 0,1-2 0,-4 6 0,0 0 0,0 5 0,-1 3 0,-1 0 0,-5 7 0,-4 3 0,-3 5 0,0 4 0,-1 1 0,1-1 0,2-4 0,-2-6 0,3-2 0,1-8 0,5-4 0,5-5 0,13-9 0,5-2 0,7-4 0,-7 4 0,3-3 0,-13 10 0,3-1 0,-11 9 0,-4 5 0,-7 3 0,-4 9 0,0 6 0,0 6 0,0 8 0,1 4 0,4 1 0,2-3 0,7-4 0,0-9 0,5-6 0,-3-5 0,1-10 0,0-5 0,1-6 0,-2-1 0,-1-3 0,-3 6 0,0-1 0,-2 6 0,-2 3 0,-2 4 0,-4 3 0,2 3 0,-3 5 0,2 3 0,-3-1 0,2 1 0,0-3 0,3-3 0,-1-3 0,1-5 0,5-3 0,2-6 0,2-2 0,4-5 0,-3 0 0,5-1 0,-1 2 0,-1 3 0,-3 4 0,-6 5 0,-3 2 0,-5 4 0,-1 5 0,-2 5 0,1 7 0,-1 1 0,1 4 0,3-1 0,4-2 0,4-2 0,5-7 0,3-2 0,4-7 0,-1-3 0,2-5 0,-2-5 0,-2-3 0,-5 1 0,-3-3 0,-2 1 0,2-2 0,-1 4 0,0 3 0,-3 5 0,-2 1 0,-3 7 0,-2 6 0,-1 5 0,1 3 0,1 2 0,0-1 0,1-1 0,0-6 0,1-5 0,-1-11 0,1-2 0,3-8 0,3-3 0,5-4 0,10-1 0,0 0 0,8 0 0,-2 4 0,7 4 0,-5 5 0,1 6 0,-12 4 0,-7 4 0,-8 3 0,-4 4 0,-3 3 0,2 0 0,0 2 0,0-3 0,0 0 0,0-1 0,2-1 0,1-3 0,-2-2 0,4-4 0,-2-2 0,7-4 0,2-4 0,7-5 0,6-2 0,-2 3 0,4 1 0,-5 7 0,0 2 0,-7 3 0,-6 3 0,-6 4 0,-2 5 0,-1 0 0,-1 6 0,0-2 0,0 4 0,2-1 0,0 1 0,-1-4 0,1 1 0,-1-7 0,0-3 0,0-6 0,5-4 0,0-2 0,8-5 0,-1 1 0,3-2 0,-3 1 0,4 1 0,-5 4 0,7 2 0,-7 2 0,2 1 0,-5 4 0,2 4 0,-4 4 0,1 5 0,-3 0 0,-2-1 0,-2-1 0,-1-6 0,0-3 0,2-7 0,2-4 0,3-5 0,7-3 0,0 1 0,9-2 0,0 3 0,3-1 0,0 2 0,-2 1 0,-2 4 0,0 0 0,0 4 0,12-2 0,3 4 0,7 2 0,-11 0 0,-13 4 0,-13 1 0,-5 2 0,-5 1 0,1 0 0,0 0 0,0-3 0,1-1 0,1-10 0,1-4 0,4-10 0,3 1 0,3-4 0,2 3 0,1 1 0,-2 5 0,0 3 0,-1 2 0,3 4 0,2 2 0,6 4 0,7 6 0,6 7 0,-1 5 0,-9 3 0,-11-3 0,-12 1 0,-5-4 0,-1 1 0,0-5 0,0-4 0,2-6 0,2-3 0,9-5 0,7-6 0,10-4 0,0-3 0,10-4 0,2 2 0,6-3 0,-6 4 0,-11 3 0,-12 5 0,-9 2 0,-3 6 0,-5 3 0,1 7 0,-1 6 0,0 4 0,-1 5 0,-1 0 0,1 0 0,-1-6 0,3-6 0,3-9 0,1-5 0,10-10 0,5-3 0,7-9 0,0 3 0,7-5 0,-6 5 0,2 0 0,-9 5 0,-8 6 0,-7 8 0,-5 7 0,-3 6 0,-1 5 0,2-1 0,1 1 0,1-5 0,0-1 0,0-6 0,2-2 0,6-2 0,10-3 0,9-3 0,15-3 0,3-4 0,11 0 0,-6-2 0,-10 5 0,-13 2 0,-17 4 0,-7 2 0,-4 5 0,-4 4 0,0 6 0,-1 3 0,1 2 0,1-2 0,3 0 0,0-6 0,1-6 0,4-10 0,4-7 0,6-7 0,-1 2 0,3-2 0,-4 5 0,1 0 0,-3 4 0,-1 4 0,-4 2 0,0 2 0,-4 0 0,0 4 0,-5 2 0,0 3 0,-4 5 0,2 0 0,-1 1 0,2 1 0,0-1 0,3-1 0,0-2 0,2-6 0,5-5 0,5-6 0,7-9 0,1-1 0,8-8 0,-2 3 0,4-2 0,-4 3 0,3 3 0,-2 2 0,11 1 0,-5 5 0,11 3 0,-3 3 0,3 1 0,-7 1 0,-12 2 0,-12 2 0,-10 5 0,-5 0 0,-2 8 0,-2-3 0,2 5 0,2-3 0,2-1 0,2-4 0,1-5 0,3-4 0,4-3 0,6-6 0,2 0 0,5-4 0,-3 1 0,2-1 0,-2 2 0,-1 1 0,5 1 0,7 1 0,6 1 0,3 2 0,3 3 0,-12 5 0,-3 2 0,-15 4 0,-6 2 0,-8 2 0,0 2 0,-2 3 0,1 2 0,1 2 0,1 2 0,2-3 0,3 1 0,3-7 0,8-4 0,8-7 0,18-4 0,3-6 0,17-5 0,-5-4 0,11-8 0,-7 2 0,-8 0 0,-14 7 0,-17 6 0,-11 4 0,-5 5 0,-3 4 0,-2 4 0,0 5 0,-1 4 0,2 1 0,-1 3 0,1-2 0,2-5 0,0-3 0,3-7 0,2-6 0,3-2 0,2-6 0,2 0 0,5-5 0,6 1 0,4-1 0,18 4 0,14 5 0,19 2 0,-2 4 0,1 2 0,-32 5 0,-14 3 0,-23 1 0,-18 5 0,-8 2 0,-9 2 0,-1 2 0,3-3 0,7-4 0,7-4 0,6-9 0,4-5 0,2-6 0,4-4 0,4 2 0,4-2 0,1 4 0,2 2 0,-1 3 0,-4 3 0,-5 1 0,-5 2 0,-3 2 0,0 0 0,0 3 0,0 1 0,-3-3 0,-3 2 0,-6-1 0,-1-1 0,2 0 0,5-2 0,3-2 0,7 0 0,3 1 0,6-2 0,10 0 0,5 0 0,4 1 0,-3 0 0,0 1 0,-11-1 0,-4 1 0,-8 1 0,-4 0 0,-1 2 0,-1-2 0,-1 3 0,-3 1 0,-2 1 0,-4 3 0,-1 0 0,1 4 0,2-2 0,5-1 0,5-2 0,8-3 0,8 0 0,11-2 0,9-2 0,5-1 0,1-1 0,-7-1 0,-2 1 0,-13-1 0,3 3 0,-3 2 0,7 4 0,-4 1 0,-5 0 0,-10-3 0,-9-3 0,-1 0 0,0 2 0,-1 1 0,-2 3 0,-2 0 0,-4 2 0,1-1 0,-6 2 0,5-4 0,-1 1 0,7-4 0,1-1 0,3-4 0,5 0 0,2-2 0,9 0 0,8 0 0,6-1 0,8 0 0,-7 0 0,-6 1 0,-12 0 0,-7-1 0,-5 3 0,-2-1 0,-3 5 0,-4-1 0,-7 3 0,-4-1 0,-1 2 0,2-1 0,-1 2 0,6-2 0,-1 1 0,7-2 0,2-2 0,4-2 0,10-1 0,2 1 0,14-1 0,1 1 0,2-1 0,-9 0 0,-7 0 0,-9-1 0,-3 3 0,-1-1 0,0 3 0,0 2 0,0 1 0,0 3 0,0-1 0,-1 0 0,-2 1 0,-1-1 0,-1 2 0,0-3 0,2 0 0,-1-1 0,3-3 0,2 0 0,6-1 0,9 3 0,6-4 0,15-1 0,-2 0 0,4-3 0,-10 2 0,-9-1 0,-12 1 0,-3-1 0,-4 2 0,-1 2 0,-2 2 0,-4 1 0,-7 2 0,-1-1 0,-2 4 0,1-1 0,-1 4 0,-1-1 0,3 2 0,3-4 0,6-2 0,2-4 0,3-2 0,1-1 0,3-1 0,3-1 0,3-1 0,-1-1 0,-1 0 0,-5 1 0,-5 1 0,-2 2 0,-3-1 0,2 2 0,1-2 0,3 2 0,3-1 0,4 2 0,8 0 0,9-1 0,8 4 0,3-3 0,3 3 0,-9-3 0,-6 0 0,-10-1 0,-8 2 0,-4-2 0,0 3 0,-2 0 0,0 2 0,-2 1 0,0 0 0,-3 0 0,-6 0 0,-2 1 0,-7-1 0,-1 3 0,-4-3 0,6 1 0,3-4 0,9-1 0,2-4 0,5 0 0,9-1 0,10-1 0,22 2 0,9 0 0,16-2 0,2 1 0,-6-1 0,-5 1 0,-22 0 0,-12 1 0,-16 0 0,-2 4 0,-3-3 0,-10 4 0,-11-5 0,-12 2 0,-2-1 0,-1 0 0,1 0 0,0-1 0,7-1 0,4 0 0,9 0 0,6-1 0,5 1 0,5 1 0,0 0 0,0 2 0,3 2 0,4 2 0,11 5 0,7 1 0,5 0 0,-6-3 0,-9-6 0,-11 0 0,-5-5 0,-1 2 0,-2-1 0,2-2 0,-9 2 0,-1-1 0,-12 5 0,-2 1 0,0 2 0,6-2 0,7 1 0,6-4 0,4 0 0,1-1 0,3-1 0,3 1 0,2 0 0,9 1 0,1 0 0,-3-1 0,-5-1 0,-6 2 0,-6-2 0,-11 3 0,-4 0 0,-9 2 0,2 0 0,-3 2 0,2-1 0,4 2 0,9-4 0,7 1 0,4-2 0,3-2 0,9 1 0,10 0 0,10 2 0,0 0 0,-4-2 0,-12 0 0,-4-2 0,-2 1 0,1 0 0,1 1 0,-3-1 0,-3 0 0,-3 0 0,-1-1 0,0 0 0,0 2 0,0-2 0,-2 3 0,-3-1 0,-4 2 0,-5 2 0,-7-1 0,-3 2 0,-4 0 0,5 1 0,8-1 0,7-2 0,12 1 0,9 0 0,16 2 0,13-1 0,14 0 0,2-6 0,-14 0 0,-11-3 0,-23 2 0,-5-1 0,-7 3 0,-5-1 0,-2 0 0,-8 0 0,-5 0 0,-4 0 0,-1 0 0,0 3 0,7-1 0,1 3 0,7-1 0,2 0 0,6 0 0,2 1 0,2-1 0,0 1 0,2 2 0,4 0 0,6 1 0,9 2 0,8 2 0,12 1 0,-6-3 0,-3-5 0,-17-5 0,-11-1 0,-10-2 0,-8 2 0,-11 0 0,-4 0 0,-6 2 0,-1 0 0,4 3 0,0 0 0,8 2 0,2 2 0,8-4 0,8 0 0,5-3 0,7 0 0,9-1 0,12 1 0,11-2 0,4 1 0,-10 0 0,-11-1 0,-12 1 0,-8-1 0,-2 0 0,-2 2 0,-3 0 0,-6 2 0,-4 2 0,-8 2 0,4 1 0,-2 3 0,6-1 0,7-2 0,3-3 0,5-1 0,2 0 0,1-2 0,3 1 0,2-4 0,5 4 0,8 1 0,10 3 0,6 1 0,-6 0 0,-10-4 0,-14-3 0,-6-3 0,-2 5 0,-8-2 0,-4 4 0,-4 1 0,-6 1 0,1 1 0,-2 3 0,6-4 0,4 0 0,9-4 0,4-4 0,4-1 0,10-1 0,3 0 0,3 0 0,-7 1 0,-4 3 0,-7 0 0,-2 3 0,-2-4 0,-7 5 0,-1-2 0,-5 3 0,2 0 0,1 1 0,4-2 0,1 0 0,6-2 0,-1-2 0,3-2 0,5-2 0,5 1 0,9 0 0,2 1 0,3 0 0,0 3 0,-2-2 0,-6 4 0,-7-4 0,-5 0 0,-3-1 0,-4 3 0,-7-2 0,-13 3 0,-17-5 0,-7 2 0,-9-2 0,13-1 0,-3 2 0,12-2 0,2 0 0,8 0 0,9 1 0,20-1 0,27 4 0,14 1 0,28 3 0,-4-1 0,-5-1 0,-17-4 0,-20-1 0,-14 0 0,-7 1 0,-5-2 0,1 1 0,-2-1 0,1 1 0,-1 1 0,-1 1 0,-3 0 0,0 0 0,-1 0 0,-1-1 0,1 3 0,3-2 0,0 0 0,2-1 0,4 1 0,7-2 0,9 1 0,6-1 0,-8 1 0,-4 1 0,-14-1 0,-6 1 0,-6-1 0,-9 1 0,-2 1 0,-11-2 0,-1 1 0,-1 1 0,2-4 0,5 4 0,7-4 0,6 1 0,11-1 0,22 1 0,0 0 0,21 3 0,16 5 0,-20-2 0,11 2 0,-39-7 0,-2-3 0,-15 0 0,-16-2 0,-21 2 0,-8 1 0,-11 0 0,12 3 0,4-2 0,13 2 0,11-1 0,9 0 0,7 0 0,7-1 0,6 3 0,10-3 0,7 4 0,9-1 0,3-1 0,-4 0 0,-9-3 0,-8 2 0,-8 0 0,-2 0 0,0 1 0,0 1 0,0 3 0,0-2 0,0 4 0,1 0 0,1 0 0,3 2 0,1-4 0,0 1 0,1-4 0,-6 2 0,3-5 0,-8 2 0,-1-1 0,-7 0 0,-3 1 0,1 0 0,4 1 0,5-2 0,9 0 0,3 0 0,9 2 0,9-1 0,4 2 0,5-3 0,-6 2 0,-6-1 0,-8 0 0,-7 0 0,-4 1 0,-4-1 0,-1 0 0,-6 1 0,-6-3 0,-6 2 0,-4-2 0,1 1 0,-4-2 0,3 2 0,-4 0 0,6 0 0,6 0 0,11 0 0,10 0 0,5-1 0,6 0 0,-4 1 0,-2-1 0,-5 2 0,-7-2 0,-7 4 0,-6-2 0,-12-1 0,-8-1 0,-6-1 0,-1 0 0,3 1 0,11 0 0,11 0 0,9-1 0,10 0 0,4 0 0,10 0 0,2 0 0,12 1 0,0-1 0,6 4 0,-5-2 0,-6 1 0,-12-1 0,-11 1 0,-9-3 0,-2 3 0,-10-3 0,0 1 0,2-1 0,2 1 0,10 0 0,0-1 0,6 3 0,1 0 0,6 2 0,7 1 0,3 2 0,5 2 0,-6-1 0,-2-1 0,-10-4 0,-2 0 0,-1-1 0,-1-1 0,2 0 0,-2 1 0,-2-1 0,-2-1 0,1 1 0,-1-1 0,2 2 0,2-2 0,1 1 0,1-2 0,-1 2 0,0-1 0,-5 1 0,8-1 0,-6 2 0,6-1 0,-4 1 0,-1-4 0,2 3 0,-1-5 0,9-1 0,-7 0 0,4 0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7-26T22:45:00.275"/>
    </inkml:context>
    <inkml:brush xml:id="br0">
      <inkml:brushProperty name="width" value="0.05" units="cm"/>
      <inkml:brushProperty name="height" value="0.05" units="cm"/>
      <inkml:brushProperty name="color" value="#E71224"/>
    </inkml:brush>
  </inkml:definitions>
  <inkml:trace contextRef="#ctx0" brushRef="#br0">1 1 24575,'0'0'0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7-26T22:45:18.018"/>
    </inkml:context>
    <inkml:brush xml:id="br0">
      <inkml:brushProperty name="width" value="0.05" units="cm"/>
      <inkml:brushProperty name="height" value="0.05" units="cm"/>
      <inkml:brushProperty name="color" value="#E71224"/>
    </inkml:brush>
  </inkml:definitions>
  <inkml:trace contextRef="#ctx0" brushRef="#br0">0 0 24575,'0'0'0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18FC36-A2C5-4445-BF39-7CBBF54DC473}" type="datetimeFigureOut">
              <a:rPr lang="en-US" smtClean="0"/>
              <a:t>8/1/21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6E9280-0809-374A-BCE1-E806FF0DA691}" type="slidenum">
              <a:rPr lang="en-US" smtClean="0"/>
              <a:t>‹#›</a:t>
            </a:fld>
            <a:endParaRPr lang="en-US"/>
          </a:p>
        </p:txBody>
      </p:sp>
    </p:spTree>
    <p:extLst>
      <p:ext uri="{BB962C8B-B14F-4D97-AF65-F5344CB8AC3E}">
        <p14:creationId xmlns:p14="http://schemas.microsoft.com/office/powerpoint/2010/main" val="1661260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6E9280-0809-374A-BCE1-E806FF0DA691}" type="slidenum">
              <a:rPr lang="en-US" smtClean="0"/>
              <a:t>1</a:t>
            </a:fld>
            <a:endParaRPr lang="en-US" dirty="0"/>
          </a:p>
        </p:txBody>
      </p:sp>
    </p:spTree>
    <p:extLst>
      <p:ext uri="{BB962C8B-B14F-4D97-AF65-F5344CB8AC3E}">
        <p14:creationId xmlns:p14="http://schemas.microsoft.com/office/powerpoint/2010/main" val="13723961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Forecast 20 year spend up $200K (Roofing)</a:t>
            </a:r>
          </a:p>
        </p:txBody>
      </p:sp>
      <p:sp>
        <p:nvSpPr>
          <p:cNvPr id="4" name="Slide Number Placeholder 3"/>
          <p:cNvSpPr>
            <a:spLocks noGrp="1"/>
          </p:cNvSpPr>
          <p:nvPr>
            <p:ph type="sldNum" sz="quarter" idx="5"/>
          </p:nvPr>
        </p:nvSpPr>
        <p:spPr/>
        <p:txBody>
          <a:bodyPr/>
          <a:lstStyle/>
          <a:p>
            <a:fld id="{056E9280-0809-374A-BCE1-E806FF0DA691}" type="slidenum">
              <a:rPr lang="en-US" smtClean="0"/>
              <a:t>15</a:t>
            </a:fld>
            <a:endParaRPr lang="en-US"/>
          </a:p>
        </p:txBody>
      </p:sp>
    </p:spTree>
    <p:extLst>
      <p:ext uri="{BB962C8B-B14F-4D97-AF65-F5344CB8AC3E}">
        <p14:creationId xmlns:p14="http://schemas.microsoft.com/office/powerpoint/2010/main" val="1349095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Much of the Spending this Year was on the Park View Side as None was done this year and Lake View Side’s requirements were minimal.  Also of note is that this approach was estimated to safe money over the long run so as to be a best practice to manage our dues and keep the entire neighborhood looking great.  It should be noted that this slide shows that north facing walls were done on the Park View Side for the first time in over 4 years.  Only done now because these walls finally needed treatment.  We rely on </a:t>
            </a:r>
            <a:r>
              <a:rPr lang="en-US" dirty="0" err="1"/>
              <a:t>Hagestad</a:t>
            </a:r>
            <a:r>
              <a:rPr lang="en-US" dirty="0"/>
              <a:t> and Our Design Review members Jon Cantwell and Bob Lust to identify the areas needing done each year.  So far we are doing the job and underrunning the LRP forecast by $2K per year.</a:t>
            </a:r>
          </a:p>
        </p:txBody>
      </p:sp>
      <p:sp>
        <p:nvSpPr>
          <p:cNvPr id="4" name="Slide Number Placeholder 3"/>
          <p:cNvSpPr>
            <a:spLocks noGrp="1"/>
          </p:cNvSpPr>
          <p:nvPr>
            <p:ph type="sldNum" sz="quarter" idx="5"/>
          </p:nvPr>
        </p:nvSpPr>
        <p:spPr/>
        <p:txBody>
          <a:bodyPr/>
          <a:lstStyle/>
          <a:p>
            <a:fld id="{056E9280-0809-374A-BCE1-E806FF0DA691}" type="slidenum">
              <a:rPr lang="en-US" smtClean="0"/>
              <a:t>21</a:t>
            </a:fld>
            <a:endParaRPr lang="en-US"/>
          </a:p>
        </p:txBody>
      </p:sp>
    </p:spTree>
    <p:extLst>
      <p:ext uri="{BB962C8B-B14F-4D97-AF65-F5344CB8AC3E}">
        <p14:creationId xmlns:p14="http://schemas.microsoft.com/office/powerpoint/2010/main" val="39993369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56E9280-0809-374A-BCE1-E806FF0DA691}" type="slidenum">
              <a:rPr lang="en-US" smtClean="0"/>
              <a:t>30</a:t>
            </a:fld>
            <a:endParaRPr lang="en-US"/>
          </a:p>
        </p:txBody>
      </p:sp>
    </p:spTree>
    <p:extLst>
      <p:ext uri="{BB962C8B-B14F-4D97-AF65-F5344CB8AC3E}">
        <p14:creationId xmlns:p14="http://schemas.microsoft.com/office/powerpoint/2010/main" val="22865603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56E9280-0809-374A-BCE1-E806FF0DA691}" type="slidenum">
              <a:rPr lang="en-US" smtClean="0"/>
              <a:t>31</a:t>
            </a:fld>
            <a:endParaRPr lang="en-US"/>
          </a:p>
        </p:txBody>
      </p:sp>
    </p:spTree>
    <p:extLst>
      <p:ext uri="{BB962C8B-B14F-4D97-AF65-F5344CB8AC3E}">
        <p14:creationId xmlns:p14="http://schemas.microsoft.com/office/powerpoint/2010/main" val="40057434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56E9280-0809-374A-BCE1-E806FF0DA691}" type="slidenum">
              <a:rPr lang="en-US" smtClean="0"/>
              <a:t>40</a:t>
            </a:fld>
            <a:endParaRPr lang="en-US"/>
          </a:p>
        </p:txBody>
      </p:sp>
    </p:spTree>
    <p:extLst>
      <p:ext uri="{BB962C8B-B14F-4D97-AF65-F5344CB8AC3E}">
        <p14:creationId xmlns:p14="http://schemas.microsoft.com/office/powerpoint/2010/main" val="1028792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56E9280-0809-374A-BCE1-E806FF0DA691}" type="slidenum">
              <a:rPr lang="en-US" smtClean="0"/>
              <a:t>50</a:t>
            </a:fld>
            <a:endParaRPr lang="en-US"/>
          </a:p>
        </p:txBody>
      </p:sp>
    </p:spTree>
    <p:extLst>
      <p:ext uri="{BB962C8B-B14F-4D97-AF65-F5344CB8AC3E}">
        <p14:creationId xmlns:p14="http://schemas.microsoft.com/office/powerpoint/2010/main" val="41940063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6E9280-0809-374A-BCE1-E806FF0DA691}" type="slidenum">
              <a:rPr lang="en-US" smtClean="0"/>
              <a:t>3</a:t>
            </a:fld>
            <a:endParaRPr lang="en-US" dirty="0"/>
          </a:p>
        </p:txBody>
      </p:sp>
    </p:spTree>
    <p:extLst>
      <p:ext uri="{BB962C8B-B14F-4D97-AF65-F5344CB8AC3E}">
        <p14:creationId xmlns:p14="http://schemas.microsoft.com/office/powerpoint/2010/main" val="1887119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Kudo for Dave Roberts as Operations Averaged $100K before we Separated from Eagle Bend HOA and formed our Own HOA.  $100K remained budgeted amount until this year.</a:t>
            </a:r>
          </a:p>
        </p:txBody>
      </p:sp>
      <p:sp>
        <p:nvSpPr>
          <p:cNvPr id="4" name="Slide Number Placeholder 3"/>
          <p:cNvSpPr>
            <a:spLocks noGrp="1"/>
          </p:cNvSpPr>
          <p:nvPr>
            <p:ph type="sldNum" sz="quarter" idx="5"/>
          </p:nvPr>
        </p:nvSpPr>
        <p:spPr/>
        <p:txBody>
          <a:bodyPr/>
          <a:lstStyle/>
          <a:p>
            <a:fld id="{056E9280-0809-374A-BCE1-E806FF0DA691}" type="slidenum">
              <a:rPr lang="en-US" smtClean="0"/>
              <a:t>7</a:t>
            </a:fld>
            <a:endParaRPr lang="en-US"/>
          </a:p>
        </p:txBody>
      </p:sp>
    </p:spTree>
    <p:extLst>
      <p:ext uri="{BB962C8B-B14F-4D97-AF65-F5344CB8AC3E}">
        <p14:creationId xmlns:p14="http://schemas.microsoft.com/office/powerpoint/2010/main" val="29834769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6E9280-0809-374A-BCE1-E806FF0DA691}" type="slidenum">
              <a:rPr lang="en-US" smtClean="0"/>
              <a:t>8</a:t>
            </a:fld>
            <a:endParaRPr lang="en-US" dirty="0"/>
          </a:p>
        </p:txBody>
      </p:sp>
    </p:spTree>
    <p:extLst>
      <p:ext uri="{BB962C8B-B14F-4D97-AF65-F5344CB8AC3E}">
        <p14:creationId xmlns:p14="http://schemas.microsoft.com/office/powerpoint/2010/main" val="19288301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Landscaping more than half of operations budget and spend</a:t>
            </a:r>
          </a:p>
        </p:txBody>
      </p:sp>
      <p:sp>
        <p:nvSpPr>
          <p:cNvPr id="4" name="Slide Number Placeholder 3"/>
          <p:cNvSpPr>
            <a:spLocks noGrp="1"/>
          </p:cNvSpPr>
          <p:nvPr>
            <p:ph type="sldNum" sz="quarter" idx="5"/>
          </p:nvPr>
        </p:nvSpPr>
        <p:spPr/>
        <p:txBody>
          <a:bodyPr/>
          <a:lstStyle/>
          <a:p>
            <a:fld id="{056E9280-0809-374A-BCE1-E806FF0DA691}" type="slidenum">
              <a:rPr lang="en-US" smtClean="0"/>
              <a:t>9</a:t>
            </a:fld>
            <a:endParaRPr lang="en-US"/>
          </a:p>
        </p:txBody>
      </p:sp>
    </p:spTree>
    <p:extLst>
      <p:ext uri="{BB962C8B-B14F-4D97-AF65-F5344CB8AC3E}">
        <p14:creationId xmlns:p14="http://schemas.microsoft.com/office/powerpoint/2010/main" val="2920801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major surprises since starting our HOA!</a:t>
            </a:r>
          </a:p>
        </p:txBody>
      </p:sp>
      <p:sp>
        <p:nvSpPr>
          <p:cNvPr id="4" name="Slide Number Placeholder 3"/>
          <p:cNvSpPr>
            <a:spLocks noGrp="1"/>
          </p:cNvSpPr>
          <p:nvPr>
            <p:ph type="sldNum" sz="quarter" idx="10"/>
          </p:nvPr>
        </p:nvSpPr>
        <p:spPr/>
        <p:txBody>
          <a:bodyPr/>
          <a:lstStyle/>
          <a:p>
            <a:fld id="{056E9280-0809-374A-BCE1-E806FF0DA691}" type="slidenum">
              <a:rPr lang="en-US" smtClean="0"/>
              <a:t>10</a:t>
            </a:fld>
            <a:endParaRPr lang="en-US" dirty="0"/>
          </a:p>
        </p:txBody>
      </p:sp>
    </p:spTree>
    <p:extLst>
      <p:ext uri="{BB962C8B-B14F-4D97-AF65-F5344CB8AC3E}">
        <p14:creationId xmlns:p14="http://schemas.microsoft.com/office/powerpoint/2010/main" val="624867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6E9280-0809-374A-BCE1-E806FF0DA691}" type="slidenum">
              <a:rPr lang="en-US" smtClean="0"/>
              <a:t>11</a:t>
            </a:fld>
            <a:endParaRPr lang="en-US" dirty="0"/>
          </a:p>
        </p:txBody>
      </p:sp>
    </p:spTree>
    <p:extLst>
      <p:ext uri="{BB962C8B-B14F-4D97-AF65-F5344CB8AC3E}">
        <p14:creationId xmlns:p14="http://schemas.microsoft.com/office/powerpoint/2010/main" val="34205188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Getting last years data is always frustrating for me as it is already old.  So we have also provided a mid year picture.</a:t>
            </a:r>
          </a:p>
        </p:txBody>
      </p:sp>
      <p:sp>
        <p:nvSpPr>
          <p:cNvPr id="4" name="Slide Number Placeholder 3"/>
          <p:cNvSpPr>
            <a:spLocks noGrp="1"/>
          </p:cNvSpPr>
          <p:nvPr>
            <p:ph type="sldNum" sz="quarter" idx="5"/>
          </p:nvPr>
        </p:nvSpPr>
        <p:spPr/>
        <p:txBody>
          <a:bodyPr/>
          <a:lstStyle/>
          <a:p>
            <a:fld id="{056E9280-0809-374A-BCE1-E806FF0DA691}" type="slidenum">
              <a:rPr lang="en-US" smtClean="0"/>
              <a:t>12</a:t>
            </a:fld>
            <a:endParaRPr lang="en-US"/>
          </a:p>
        </p:txBody>
      </p:sp>
    </p:spTree>
    <p:extLst>
      <p:ext uri="{BB962C8B-B14F-4D97-AF65-F5344CB8AC3E}">
        <p14:creationId xmlns:p14="http://schemas.microsoft.com/office/powerpoint/2010/main" val="2568294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Kudos for David and Danae Hanson</a:t>
            </a:r>
          </a:p>
        </p:txBody>
      </p:sp>
      <p:sp>
        <p:nvSpPr>
          <p:cNvPr id="4" name="Slide Number Placeholder 3"/>
          <p:cNvSpPr>
            <a:spLocks noGrp="1"/>
          </p:cNvSpPr>
          <p:nvPr>
            <p:ph type="sldNum" sz="quarter" idx="5"/>
          </p:nvPr>
        </p:nvSpPr>
        <p:spPr/>
        <p:txBody>
          <a:bodyPr/>
          <a:lstStyle/>
          <a:p>
            <a:fld id="{056E9280-0809-374A-BCE1-E806FF0DA691}" type="slidenum">
              <a:rPr lang="en-US" smtClean="0"/>
              <a:t>13</a:t>
            </a:fld>
            <a:endParaRPr lang="en-US"/>
          </a:p>
        </p:txBody>
      </p:sp>
    </p:spTree>
    <p:extLst>
      <p:ext uri="{BB962C8B-B14F-4D97-AF65-F5344CB8AC3E}">
        <p14:creationId xmlns:p14="http://schemas.microsoft.com/office/powerpoint/2010/main" val="4151177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86C5D84-64F6-6144-819B-5356C6DA3EF7}" type="datetime1">
              <a:rPr lang="en-US" smtClean="0"/>
              <a:t>8/1/21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C26CC-C533-F04F-BBAD-CFA5314E2C81}" type="slidenum">
              <a:rPr lang="en-US" smtClean="0"/>
              <a:t>‹#›</a:t>
            </a:fld>
            <a:endParaRPr lang="en-US"/>
          </a:p>
        </p:txBody>
      </p:sp>
    </p:spTree>
    <p:extLst>
      <p:ext uri="{BB962C8B-B14F-4D97-AF65-F5344CB8AC3E}">
        <p14:creationId xmlns:p14="http://schemas.microsoft.com/office/powerpoint/2010/main" val="1818035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072DA0-21FF-6649-8F29-EC4E80B5DC79}" type="datetime1">
              <a:rPr lang="en-US" smtClean="0"/>
              <a:t>8/1/21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C26CC-C533-F04F-BBAD-CFA5314E2C81}" type="slidenum">
              <a:rPr lang="en-US" smtClean="0"/>
              <a:t>‹#›</a:t>
            </a:fld>
            <a:endParaRPr lang="en-US"/>
          </a:p>
        </p:txBody>
      </p:sp>
    </p:spTree>
    <p:extLst>
      <p:ext uri="{BB962C8B-B14F-4D97-AF65-F5344CB8AC3E}">
        <p14:creationId xmlns:p14="http://schemas.microsoft.com/office/powerpoint/2010/main" val="1859373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6032BB-AF71-294E-AC9D-76CAD2E08B49}" type="datetime1">
              <a:rPr lang="en-US" smtClean="0"/>
              <a:t>8/1/21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C26CC-C533-F04F-BBAD-CFA5314E2C81}" type="slidenum">
              <a:rPr lang="en-US" smtClean="0"/>
              <a:t>‹#›</a:t>
            </a:fld>
            <a:endParaRPr lang="en-US"/>
          </a:p>
        </p:txBody>
      </p:sp>
    </p:spTree>
    <p:extLst>
      <p:ext uri="{BB962C8B-B14F-4D97-AF65-F5344CB8AC3E}">
        <p14:creationId xmlns:p14="http://schemas.microsoft.com/office/powerpoint/2010/main" val="311089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1A3597-AD1A-8748-AB53-7EB279DF0D88}" type="datetime1">
              <a:rPr lang="en-US" smtClean="0"/>
              <a:t>8/1/21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C26CC-C533-F04F-BBAD-CFA5314E2C81}" type="slidenum">
              <a:rPr lang="en-US" smtClean="0"/>
              <a:t>‹#›</a:t>
            </a:fld>
            <a:endParaRPr lang="en-US"/>
          </a:p>
        </p:txBody>
      </p:sp>
    </p:spTree>
    <p:extLst>
      <p:ext uri="{BB962C8B-B14F-4D97-AF65-F5344CB8AC3E}">
        <p14:creationId xmlns:p14="http://schemas.microsoft.com/office/powerpoint/2010/main" val="1323587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8EB687-BB3F-4B47-AF14-11C7EF975C3F}" type="datetime1">
              <a:rPr lang="en-US" smtClean="0"/>
              <a:t>8/1/21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C26CC-C533-F04F-BBAD-CFA5314E2C81}" type="slidenum">
              <a:rPr lang="en-US" smtClean="0"/>
              <a:t>‹#›</a:t>
            </a:fld>
            <a:endParaRPr lang="en-US"/>
          </a:p>
        </p:txBody>
      </p:sp>
    </p:spTree>
    <p:extLst>
      <p:ext uri="{BB962C8B-B14F-4D97-AF65-F5344CB8AC3E}">
        <p14:creationId xmlns:p14="http://schemas.microsoft.com/office/powerpoint/2010/main" val="1905597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FBAC58F-7DAC-CA49-B37E-E35681D8B3F7}" type="datetime1">
              <a:rPr lang="en-US" smtClean="0"/>
              <a:t>8/1/21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5C26CC-C533-F04F-BBAD-CFA5314E2C81}" type="slidenum">
              <a:rPr lang="en-US" smtClean="0"/>
              <a:t>‹#›</a:t>
            </a:fld>
            <a:endParaRPr lang="en-US"/>
          </a:p>
        </p:txBody>
      </p:sp>
    </p:spTree>
    <p:extLst>
      <p:ext uri="{BB962C8B-B14F-4D97-AF65-F5344CB8AC3E}">
        <p14:creationId xmlns:p14="http://schemas.microsoft.com/office/powerpoint/2010/main" val="1958848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0F4D8B9-3D2E-6B4F-85DD-38BC9E9446BD}" type="datetime1">
              <a:rPr lang="en-US" smtClean="0"/>
              <a:t>8/1/21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5C26CC-C533-F04F-BBAD-CFA5314E2C81}" type="slidenum">
              <a:rPr lang="en-US" smtClean="0"/>
              <a:t>‹#›</a:t>
            </a:fld>
            <a:endParaRPr lang="en-US"/>
          </a:p>
        </p:txBody>
      </p:sp>
    </p:spTree>
    <p:extLst>
      <p:ext uri="{BB962C8B-B14F-4D97-AF65-F5344CB8AC3E}">
        <p14:creationId xmlns:p14="http://schemas.microsoft.com/office/powerpoint/2010/main" val="1450733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683567-5E58-8F44-8044-07093806760A}" type="datetime1">
              <a:rPr lang="en-US" smtClean="0"/>
              <a:t>8/1/21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5C26CC-C533-F04F-BBAD-CFA5314E2C81}" type="slidenum">
              <a:rPr lang="en-US" smtClean="0"/>
              <a:t>‹#›</a:t>
            </a:fld>
            <a:endParaRPr lang="en-US"/>
          </a:p>
        </p:txBody>
      </p:sp>
    </p:spTree>
    <p:extLst>
      <p:ext uri="{BB962C8B-B14F-4D97-AF65-F5344CB8AC3E}">
        <p14:creationId xmlns:p14="http://schemas.microsoft.com/office/powerpoint/2010/main" val="2098577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20A2C2-C676-1C4A-A4CC-8F1E4DB54BCF}" type="datetime1">
              <a:rPr lang="en-US" smtClean="0"/>
              <a:t>8/1/21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5C26CC-C533-F04F-BBAD-CFA5314E2C81}" type="slidenum">
              <a:rPr lang="en-US" smtClean="0"/>
              <a:t>‹#›</a:t>
            </a:fld>
            <a:endParaRPr lang="en-US"/>
          </a:p>
        </p:txBody>
      </p:sp>
    </p:spTree>
    <p:extLst>
      <p:ext uri="{BB962C8B-B14F-4D97-AF65-F5344CB8AC3E}">
        <p14:creationId xmlns:p14="http://schemas.microsoft.com/office/powerpoint/2010/main" val="521380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462758-7268-3046-9487-BAA4E059DB5D}" type="datetime1">
              <a:rPr lang="en-US" smtClean="0"/>
              <a:t>8/1/21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5C26CC-C533-F04F-BBAD-CFA5314E2C81}" type="slidenum">
              <a:rPr lang="en-US" smtClean="0"/>
              <a:t>‹#›</a:t>
            </a:fld>
            <a:endParaRPr lang="en-US"/>
          </a:p>
        </p:txBody>
      </p:sp>
    </p:spTree>
    <p:extLst>
      <p:ext uri="{BB962C8B-B14F-4D97-AF65-F5344CB8AC3E}">
        <p14:creationId xmlns:p14="http://schemas.microsoft.com/office/powerpoint/2010/main" val="1108565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191C4B-0A50-E04C-A438-E11DAD0042BC}" type="datetime1">
              <a:rPr lang="en-US" smtClean="0"/>
              <a:t>8/1/21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5C26CC-C533-F04F-BBAD-CFA5314E2C81}" type="slidenum">
              <a:rPr lang="en-US" smtClean="0"/>
              <a:t>‹#›</a:t>
            </a:fld>
            <a:endParaRPr lang="en-US"/>
          </a:p>
        </p:txBody>
      </p:sp>
    </p:spTree>
    <p:extLst>
      <p:ext uri="{BB962C8B-B14F-4D97-AF65-F5344CB8AC3E}">
        <p14:creationId xmlns:p14="http://schemas.microsoft.com/office/powerpoint/2010/main" val="88018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F25598-0CFE-8F48-BDFA-E7AFBB06424E}" type="datetime1">
              <a:rPr lang="en-US" smtClean="0"/>
              <a:t>8/1/21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5C26CC-C533-F04F-BBAD-CFA5314E2C81}" type="slidenum">
              <a:rPr lang="en-US" smtClean="0"/>
              <a:t>‹#›</a:t>
            </a:fld>
            <a:endParaRPr lang="en-US"/>
          </a:p>
        </p:txBody>
      </p:sp>
    </p:spTree>
    <p:extLst>
      <p:ext uri="{BB962C8B-B14F-4D97-AF65-F5344CB8AC3E}">
        <p14:creationId xmlns:p14="http://schemas.microsoft.com/office/powerpoint/2010/main" val="1511281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www.pngall.com/celebration-png/download/24458"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8" Type="http://schemas.openxmlformats.org/officeDocument/2006/relationships/customXml" Target="../ink/ink5.xml"/><Relationship Id="rId13" Type="http://schemas.openxmlformats.org/officeDocument/2006/relationships/customXml" Target="../ink/ink8.xml"/><Relationship Id="rId3" Type="http://schemas.openxmlformats.org/officeDocument/2006/relationships/image" Target="../media/image10.png"/><Relationship Id="rId7" Type="http://schemas.openxmlformats.org/officeDocument/2006/relationships/customXml" Target="../ink/ink4.xml"/><Relationship Id="rId12" Type="http://schemas.openxmlformats.org/officeDocument/2006/relationships/image" Target="../media/image4.png"/><Relationship Id="rId2" Type="http://schemas.openxmlformats.org/officeDocument/2006/relationships/customXml" Target="../ink/ink1.xml"/><Relationship Id="rId1" Type="http://schemas.openxmlformats.org/officeDocument/2006/relationships/slideLayout" Target="../slideLayouts/slideLayout6.xml"/><Relationship Id="rId6" Type="http://schemas.openxmlformats.org/officeDocument/2006/relationships/image" Target="../media/image2.png"/><Relationship Id="rId11" Type="http://schemas.openxmlformats.org/officeDocument/2006/relationships/customXml" Target="../ink/ink7.xml"/><Relationship Id="rId5" Type="http://schemas.openxmlformats.org/officeDocument/2006/relationships/customXml" Target="../ink/ink3.xml"/><Relationship Id="rId10" Type="http://schemas.openxmlformats.org/officeDocument/2006/relationships/image" Target="../media/image30.png"/><Relationship Id="rId4" Type="http://schemas.openxmlformats.org/officeDocument/2006/relationships/customXml" Target="../ink/ink2.xml"/><Relationship Id="rId9" Type="http://schemas.openxmlformats.org/officeDocument/2006/relationships/customXml" Target="../ink/ink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recoveringengineer.com/category/resolving-conflict/problem-solving/" TargetMode="External"/><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www.pngall.com/fireworks-png" TargetMode="External"/><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4616" y="1122363"/>
            <a:ext cx="10538086" cy="2387600"/>
          </a:xfrm>
        </p:spPr>
        <p:txBody>
          <a:bodyPr>
            <a:noAutofit/>
          </a:bodyPr>
          <a:lstStyle/>
          <a:p>
            <a:r>
              <a:rPr lang="en-US" sz="7200" b="1" dirty="0">
                <a:latin typeface="+mn-lt"/>
              </a:rPr>
              <a:t>Lake</a:t>
            </a:r>
            <a:r>
              <a:rPr lang="en-US" sz="7200" b="1" dirty="0"/>
              <a:t> </a:t>
            </a:r>
            <a:r>
              <a:rPr lang="en-US" sz="7200" b="1" dirty="0">
                <a:latin typeface="+mn-lt"/>
              </a:rPr>
              <a:t>View Park Villas HOA</a:t>
            </a:r>
            <a:br>
              <a:rPr lang="en-US" sz="7200" b="1" dirty="0">
                <a:latin typeface="+mn-lt"/>
              </a:rPr>
            </a:br>
            <a:r>
              <a:rPr lang="en-US" sz="7200" b="1" dirty="0">
                <a:latin typeface="+mn-lt"/>
              </a:rPr>
              <a:t>2021 Annual Meeting</a:t>
            </a:r>
          </a:p>
        </p:txBody>
      </p:sp>
      <p:sp>
        <p:nvSpPr>
          <p:cNvPr id="3" name="Subtitle 2"/>
          <p:cNvSpPr>
            <a:spLocks noGrp="1"/>
          </p:cNvSpPr>
          <p:nvPr>
            <p:ph type="subTitle" idx="1"/>
          </p:nvPr>
        </p:nvSpPr>
        <p:spPr/>
        <p:txBody>
          <a:bodyPr/>
          <a:lstStyle/>
          <a:p>
            <a:r>
              <a:rPr lang="en-US" dirty="0"/>
              <a:t>August 12, 2021</a:t>
            </a:r>
          </a:p>
        </p:txBody>
      </p:sp>
      <p:sp>
        <p:nvSpPr>
          <p:cNvPr id="4" name="Slide Number Placeholder 3">
            <a:extLst>
              <a:ext uri="{FF2B5EF4-FFF2-40B4-BE49-F238E27FC236}">
                <a16:creationId xmlns:a16="http://schemas.microsoft.com/office/drawing/2014/main" id="{F0891BA8-E6F3-4548-A98B-64C07C4BC35D}"/>
              </a:ext>
            </a:extLst>
          </p:cNvPr>
          <p:cNvSpPr>
            <a:spLocks noGrp="1"/>
          </p:cNvSpPr>
          <p:nvPr>
            <p:ph type="sldNum" sz="quarter" idx="12"/>
          </p:nvPr>
        </p:nvSpPr>
        <p:spPr/>
        <p:txBody>
          <a:bodyPr/>
          <a:lstStyle/>
          <a:p>
            <a:fld id="{645C26CC-C533-F04F-BBAD-CFA5314E2C81}" type="slidenum">
              <a:rPr lang="en-US" smtClean="0"/>
              <a:t>1</a:t>
            </a:fld>
            <a:endParaRPr lang="en-US"/>
          </a:p>
        </p:txBody>
      </p:sp>
    </p:spTree>
    <p:extLst>
      <p:ext uri="{BB962C8B-B14F-4D97-AF65-F5344CB8AC3E}">
        <p14:creationId xmlns:p14="http://schemas.microsoft.com/office/powerpoint/2010/main" val="1502382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669" y="1042591"/>
            <a:ext cx="8669867" cy="1606021"/>
          </a:xfrm>
        </p:spPr>
        <p:txBody>
          <a:bodyPr>
            <a:noAutofit/>
          </a:bodyPr>
          <a:lstStyle/>
          <a:p>
            <a:pPr algn="ctr"/>
            <a:r>
              <a:rPr lang="en-US" sz="5400" b="1" dirty="0">
                <a:latin typeface="+mn-lt"/>
              </a:rPr>
              <a:t>2020 YE Operational Reserve</a:t>
            </a:r>
            <a:br>
              <a:rPr lang="en-US" sz="5400" b="1" dirty="0">
                <a:latin typeface="+mn-lt"/>
              </a:rPr>
            </a:br>
            <a:r>
              <a:rPr lang="en-US" sz="4000" b="1" dirty="0">
                <a:latin typeface="+mn-lt"/>
              </a:rPr>
              <a:t>$26,260</a:t>
            </a:r>
            <a:endParaRPr lang="en-US" sz="5400" b="1" dirty="0">
              <a:latin typeface="+mn-lt"/>
            </a:endParaRPr>
          </a:p>
        </p:txBody>
      </p:sp>
      <p:graphicFrame>
        <p:nvGraphicFramePr>
          <p:cNvPr id="3" name="Chart 2"/>
          <p:cNvGraphicFramePr/>
          <p:nvPr>
            <p:extLst>
              <p:ext uri="{D42A27DB-BD31-4B8C-83A1-F6EECF244321}">
                <p14:modId xmlns:p14="http://schemas.microsoft.com/office/powerpoint/2010/main" val="2420960733"/>
              </p:ext>
            </p:extLst>
          </p:nvPr>
        </p:nvGraphicFramePr>
        <p:xfrm>
          <a:off x="3092596" y="2276624"/>
          <a:ext cx="7023544" cy="4182534"/>
        </p:xfrm>
        <a:graphic>
          <a:graphicData uri="http://schemas.openxmlformats.org/drawingml/2006/chart">
            <c:chart xmlns:c="http://schemas.openxmlformats.org/drawingml/2006/chart" xmlns:r="http://schemas.openxmlformats.org/officeDocument/2006/relationships" r:id="rId3"/>
          </a:graphicData>
        </a:graphic>
      </p:graphicFrame>
      <p:sp>
        <p:nvSpPr>
          <p:cNvPr id="4" name="Right Arrow 3"/>
          <p:cNvSpPr/>
          <p:nvPr/>
        </p:nvSpPr>
        <p:spPr>
          <a:xfrm>
            <a:off x="1628931" y="2648613"/>
            <a:ext cx="1114269" cy="7391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1116766" y="3515468"/>
            <a:ext cx="2068643" cy="923330"/>
          </a:xfrm>
          <a:prstGeom prst="rect">
            <a:avLst/>
          </a:prstGeom>
          <a:noFill/>
        </p:spPr>
        <p:txBody>
          <a:bodyPr wrap="square" rtlCol="0">
            <a:spAutoFit/>
          </a:bodyPr>
          <a:lstStyle/>
          <a:p>
            <a:pPr algn="ctr"/>
            <a:r>
              <a:rPr lang="en-US" dirty="0"/>
              <a:t>CC&amp;R Required Level</a:t>
            </a:r>
          </a:p>
          <a:p>
            <a:pPr algn="ctr"/>
            <a:r>
              <a:rPr lang="en-US" dirty="0"/>
              <a:t>$25K</a:t>
            </a:r>
          </a:p>
        </p:txBody>
      </p:sp>
      <p:sp>
        <p:nvSpPr>
          <p:cNvPr id="6" name="Slide Number Placeholder 5">
            <a:extLst>
              <a:ext uri="{FF2B5EF4-FFF2-40B4-BE49-F238E27FC236}">
                <a16:creationId xmlns:a16="http://schemas.microsoft.com/office/drawing/2014/main" id="{C755B618-9176-DC43-B796-6954375CF39F}"/>
              </a:ext>
            </a:extLst>
          </p:cNvPr>
          <p:cNvSpPr>
            <a:spLocks noGrp="1"/>
          </p:cNvSpPr>
          <p:nvPr>
            <p:ph type="sldNum" sz="quarter" idx="12"/>
          </p:nvPr>
        </p:nvSpPr>
        <p:spPr/>
        <p:txBody>
          <a:bodyPr/>
          <a:lstStyle/>
          <a:p>
            <a:fld id="{645C26CC-C533-F04F-BBAD-CFA5314E2C81}" type="slidenum">
              <a:rPr lang="en-US" smtClean="0"/>
              <a:t>10</a:t>
            </a:fld>
            <a:endParaRPr lang="en-US"/>
          </a:p>
        </p:txBody>
      </p:sp>
    </p:spTree>
    <p:extLst>
      <p:ext uri="{BB962C8B-B14F-4D97-AF65-F5344CB8AC3E}">
        <p14:creationId xmlns:p14="http://schemas.microsoft.com/office/powerpoint/2010/main" val="1887626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50" y="848011"/>
            <a:ext cx="10515600" cy="1325563"/>
          </a:xfrm>
        </p:spPr>
        <p:txBody>
          <a:bodyPr>
            <a:normAutofit fontScale="90000"/>
          </a:bodyPr>
          <a:lstStyle/>
          <a:p>
            <a:pPr algn="ctr"/>
            <a:r>
              <a:rPr lang="en-US" sz="5400" b="1" dirty="0">
                <a:latin typeface="+mn-lt"/>
              </a:rPr>
              <a:t>2020 YE Capital/LRP Project Reserve</a:t>
            </a:r>
            <a:br>
              <a:rPr lang="en-US" sz="5400" b="1" dirty="0">
                <a:latin typeface="+mn-lt"/>
              </a:rPr>
            </a:br>
            <a:r>
              <a:rPr lang="en-US" b="1" dirty="0">
                <a:latin typeface="+mn-lt"/>
              </a:rPr>
              <a:t>$365,000</a:t>
            </a:r>
          </a:p>
        </p:txBody>
      </p:sp>
      <p:graphicFrame>
        <p:nvGraphicFramePr>
          <p:cNvPr id="3" name="Chart 2"/>
          <p:cNvGraphicFramePr/>
          <p:nvPr>
            <p:extLst>
              <p:ext uri="{D42A27DB-BD31-4B8C-83A1-F6EECF244321}">
                <p14:modId xmlns:p14="http://schemas.microsoft.com/office/powerpoint/2010/main" val="2991470567"/>
              </p:ext>
            </p:extLst>
          </p:nvPr>
        </p:nvGraphicFramePr>
        <p:xfrm>
          <a:off x="3122790" y="2173574"/>
          <a:ext cx="5499972" cy="3964759"/>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9520256" y="2409568"/>
            <a:ext cx="1717589" cy="923330"/>
          </a:xfrm>
          <a:prstGeom prst="rect">
            <a:avLst/>
          </a:prstGeom>
          <a:noFill/>
        </p:spPr>
        <p:txBody>
          <a:bodyPr wrap="square" rtlCol="0">
            <a:spAutoFit/>
          </a:bodyPr>
          <a:lstStyle/>
          <a:p>
            <a:pPr algn="ctr"/>
            <a:r>
              <a:rPr lang="en-US" b="1" dirty="0"/>
              <a:t>Mid Year</a:t>
            </a:r>
          </a:p>
          <a:p>
            <a:pPr algn="ctr"/>
            <a:r>
              <a:rPr lang="en-US" b="1" dirty="0"/>
              <a:t>2021 </a:t>
            </a:r>
          </a:p>
          <a:p>
            <a:pPr algn="ctr"/>
            <a:r>
              <a:rPr lang="en-US" b="1" dirty="0"/>
              <a:t>$370,000</a:t>
            </a:r>
          </a:p>
        </p:txBody>
      </p:sp>
      <p:cxnSp>
        <p:nvCxnSpPr>
          <p:cNvPr id="6" name="Straight Connector 5">
            <a:extLst>
              <a:ext uri="{FF2B5EF4-FFF2-40B4-BE49-F238E27FC236}">
                <a16:creationId xmlns:a16="http://schemas.microsoft.com/office/drawing/2014/main" id="{1DF77B79-3606-B24B-A58A-2E9D807A5BE4}"/>
              </a:ext>
            </a:extLst>
          </p:cNvPr>
          <p:cNvCxnSpPr/>
          <p:nvPr/>
        </p:nvCxnSpPr>
        <p:spPr>
          <a:xfrm>
            <a:off x="5864087" y="3955774"/>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A565C229-E009-0141-85A7-FFF102A09134}"/>
              </a:ext>
            </a:extLst>
          </p:cNvPr>
          <p:cNvSpPr txBox="1"/>
          <p:nvPr/>
        </p:nvSpPr>
        <p:spPr>
          <a:xfrm>
            <a:off x="7427167" y="3429000"/>
            <a:ext cx="1754155" cy="369332"/>
          </a:xfrm>
          <a:prstGeom prst="rect">
            <a:avLst/>
          </a:prstGeom>
          <a:noFill/>
        </p:spPr>
        <p:txBody>
          <a:bodyPr wrap="square" rtlCol="0">
            <a:spAutoFit/>
          </a:bodyPr>
          <a:lstStyle/>
          <a:p>
            <a:r>
              <a:rPr lang="en-US" b="1" dirty="0"/>
              <a:t>Roofing </a:t>
            </a:r>
          </a:p>
        </p:txBody>
      </p:sp>
      <p:cxnSp>
        <p:nvCxnSpPr>
          <p:cNvPr id="8" name="Straight Arrow Connector 7">
            <a:extLst>
              <a:ext uri="{FF2B5EF4-FFF2-40B4-BE49-F238E27FC236}">
                <a16:creationId xmlns:a16="http://schemas.microsoft.com/office/drawing/2014/main" id="{8DA34CE1-7232-A046-82A1-ADBE9F33DEDF}"/>
              </a:ext>
            </a:extLst>
          </p:cNvPr>
          <p:cNvCxnSpPr/>
          <p:nvPr/>
        </p:nvCxnSpPr>
        <p:spPr>
          <a:xfrm flipV="1">
            <a:off x="7651102" y="3041780"/>
            <a:ext cx="205274" cy="2911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Slide Number Placeholder 6">
            <a:extLst>
              <a:ext uri="{FF2B5EF4-FFF2-40B4-BE49-F238E27FC236}">
                <a16:creationId xmlns:a16="http://schemas.microsoft.com/office/drawing/2014/main" id="{1CE2B27C-DC8B-9C41-BA5B-DF868972DD41}"/>
              </a:ext>
            </a:extLst>
          </p:cNvPr>
          <p:cNvSpPr>
            <a:spLocks noGrp="1"/>
          </p:cNvSpPr>
          <p:nvPr>
            <p:ph type="sldNum" sz="quarter" idx="12"/>
          </p:nvPr>
        </p:nvSpPr>
        <p:spPr/>
        <p:txBody>
          <a:bodyPr/>
          <a:lstStyle/>
          <a:p>
            <a:fld id="{645C26CC-C533-F04F-BBAD-CFA5314E2C81}" type="slidenum">
              <a:rPr lang="en-US" smtClean="0"/>
              <a:t>11</a:t>
            </a:fld>
            <a:endParaRPr lang="en-US"/>
          </a:p>
        </p:txBody>
      </p:sp>
    </p:spTree>
    <p:extLst>
      <p:ext uri="{BB962C8B-B14F-4D97-AF65-F5344CB8AC3E}">
        <p14:creationId xmlns:p14="http://schemas.microsoft.com/office/powerpoint/2010/main" val="17044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F277D-5363-E340-A09E-88D17917379E}"/>
              </a:ext>
            </a:extLst>
          </p:cNvPr>
          <p:cNvSpPr>
            <a:spLocks noGrp="1"/>
          </p:cNvSpPr>
          <p:nvPr>
            <p:ph type="title"/>
          </p:nvPr>
        </p:nvSpPr>
        <p:spPr>
          <a:xfrm>
            <a:off x="896244" y="2130315"/>
            <a:ext cx="10515600" cy="3034057"/>
          </a:xfrm>
        </p:spPr>
        <p:txBody>
          <a:bodyPr>
            <a:normAutofit fontScale="90000"/>
          </a:bodyPr>
          <a:lstStyle/>
          <a:p>
            <a:pPr algn="ctr"/>
            <a:r>
              <a:rPr lang="en-US" sz="5300" b="1" dirty="0">
                <a:latin typeface="+mn-lt"/>
              </a:rPr>
              <a:t>2021 Mid Year Assets</a:t>
            </a:r>
            <a:br>
              <a:rPr lang="en-US" dirty="0"/>
            </a:br>
            <a:br>
              <a:rPr lang="en-US" dirty="0"/>
            </a:br>
            <a:r>
              <a:rPr lang="en-US" b="1" dirty="0"/>
              <a:t>Capital (Project) Reserve  $ 369,766</a:t>
            </a:r>
            <a:br>
              <a:rPr lang="en-US" b="1" dirty="0"/>
            </a:br>
            <a:r>
              <a:rPr lang="en-US" b="1" dirty="0"/>
              <a:t>Operations Reserve            $ 26,265</a:t>
            </a:r>
            <a:br>
              <a:rPr lang="en-US" b="1" dirty="0"/>
            </a:br>
            <a:r>
              <a:rPr lang="en-US" b="1" dirty="0"/>
              <a:t>Checking                               </a:t>
            </a:r>
            <a:r>
              <a:rPr lang="en-US" b="1" u="sng" dirty="0"/>
              <a:t>$ 39,749</a:t>
            </a:r>
            <a:br>
              <a:rPr lang="en-US" b="1" dirty="0"/>
            </a:br>
            <a:r>
              <a:rPr lang="en-US" b="1" dirty="0"/>
              <a:t> Totals                                   $ 435,780</a:t>
            </a:r>
            <a:br>
              <a:rPr lang="en-US" b="1" dirty="0"/>
            </a:br>
            <a:br>
              <a:rPr lang="en-US" b="1" dirty="0"/>
            </a:br>
            <a:r>
              <a:rPr lang="en-US" b="1" dirty="0">
                <a:latin typeface="+mn-lt"/>
              </a:rPr>
              <a:t>~$12,800 Per Member</a:t>
            </a:r>
            <a:br>
              <a:rPr lang="en-US" dirty="0"/>
            </a:br>
            <a:r>
              <a:rPr lang="en-US" dirty="0"/>
              <a:t>  </a:t>
            </a:r>
          </a:p>
        </p:txBody>
      </p:sp>
      <p:sp>
        <p:nvSpPr>
          <p:cNvPr id="3" name="Slide Number Placeholder 2">
            <a:extLst>
              <a:ext uri="{FF2B5EF4-FFF2-40B4-BE49-F238E27FC236}">
                <a16:creationId xmlns:a16="http://schemas.microsoft.com/office/drawing/2014/main" id="{61B04769-E651-CA45-9A48-77ADDAB0B6BA}"/>
              </a:ext>
            </a:extLst>
          </p:cNvPr>
          <p:cNvSpPr>
            <a:spLocks noGrp="1"/>
          </p:cNvSpPr>
          <p:nvPr>
            <p:ph type="sldNum" sz="quarter" idx="12"/>
          </p:nvPr>
        </p:nvSpPr>
        <p:spPr/>
        <p:txBody>
          <a:bodyPr/>
          <a:lstStyle/>
          <a:p>
            <a:fld id="{645C26CC-C533-F04F-BBAD-CFA5314E2C81}" type="slidenum">
              <a:rPr lang="en-US" smtClean="0"/>
              <a:t>12</a:t>
            </a:fld>
            <a:endParaRPr lang="en-US"/>
          </a:p>
        </p:txBody>
      </p:sp>
    </p:spTree>
    <p:extLst>
      <p:ext uri="{BB962C8B-B14F-4D97-AF65-F5344CB8AC3E}">
        <p14:creationId xmlns:p14="http://schemas.microsoft.com/office/powerpoint/2010/main" val="3277213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CB473-5846-374D-96DB-F2C0FDB314BE}"/>
              </a:ext>
            </a:extLst>
          </p:cNvPr>
          <p:cNvSpPr>
            <a:spLocks noGrp="1"/>
          </p:cNvSpPr>
          <p:nvPr>
            <p:ph type="title"/>
          </p:nvPr>
        </p:nvSpPr>
        <p:spPr>
          <a:xfrm>
            <a:off x="1335156" y="3466134"/>
            <a:ext cx="10515600" cy="1325563"/>
          </a:xfrm>
        </p:spPr>
        <p:txBody>
          <a:bodyPr>
            <a:normAutofit fontScale="90000"/>
          </a:bodyPr>
          <a:lstStyle/>
          <a:p>
            <a:r>
              <a:rPr lang="en-US" sz="5300" b="1" dirty="0">
                <a:latin typeface="+mn-lt"/>
              </a:rPr>
              <a:t>Western Mountain Audit Results</a:t>
            </a:r>
            <a:br>
              <a:rPr lang="en-US" sz="5300" b="1" dirty="0"/>
            </a:br>
            <a:br>
              <a:rPr lang="en-US" sz="5300" b="1" dirty="0"/>
            </a:br>
            <a:r>
              <a:rPr lang="en-US" sz="3600" b="1" dirty="0"/>
              <a:t>Maintains Good Internal Controls</a:t>
            </a:r>
            <a:br>
              <a:rPr lang="en-US" sz="3600" b="1" dirty="0"/>
            </a:br>
            <a:r>
              <a:rPr lang="en-US" sz="3600" b="1" dirty="0"/>
              <a:t>Prompt Collecting &amp; Depositing of Member Dues</a:t>
            </a:r>
            <a:br>
              <a:rPr lang="en-US" sz="3600" b="1" dirty="0"/>
            </a:br>
            <a:r>
              <a:rPr lang="en-US" sz="3600" b="1" dirty="0"/>
              <a:t>Timely Accounts Payable</a:t>
            </a:r>
            <a:br>
              <a:rPr lang="en-US" sz="3600" b="1" dirty="0"/>
            </a:br>
            <a:r>
              <a:rPr lang="en-US" sz="3600" b="1" dirty="0"/>
              <a:t>Accurate Bank Statements</a:t>
            </a:r>
            <a:br>
              <a:rPr lang="en-US" sz="3600" b="1" dirty="0"/>
            </a:br>
            <a:r>
              <a:rPr lang="en-US" sz="3600" b="1" dirty="0"/>
              <a:t>Contractor Payments Accurate &amp; Timely</a:t>
            </a:r>
            <a:br>
              <a:rPr lang="en-US" sz="3600" b="1" dirty="0"/>
            </a:br>
            <a:r>
              <a:rPr lang="en-US" sz="3600" b="1" dirty="0"/>
              <a:t>All Subcontractors Licensed and Insured</a:t>
            </a:r>
            <a:br>
              <a:rPr lang="en-US" sz="3600" b="1" dirty="0"/>
            </a:br>
            <a:r>
              <a:rPr lang="en-US" sz="3600" b="1" dirty="0"/>
              <a:t>No Issues Since Audits were Started 3 Years Ago</a:t>
            </a:r>
            <a:br>
              <a:rPr lang="en-US" sz="4000" b="1" dirty="0"/>
            </a:br>
            <a:br>
              <a:rPr lang="en-US" b="1" dirty="0"/>
            </a:br>
            <a:br>
              <a:rPr lang="en-US" b="1" dirty="0"/>
            </a:br>
            <a:endParaRPr lang="en-US" b="1" dirty="0"/>
          </a:p>
        </p:txBody>
      </p:sp>
      <p:sp>
        <p:nvSpPr>
          <p:cNvPr id="3" name="Slide Number Placeholder 2">
            <a:extLst>
              <a:ext uri="{FF2B5EF4-FFF2-40B4-BE49-F238E27FC236}">
                <a16:creationId xmlns:a16="http://schemas.microsoft.com/office/drawing/2014/main" id="{761896F6-CD3C-0B4D-9EE3-27105A7C9FB6}"/>
              </a:ext>
            </a:extLst>
          </p:cNvPr>
          <p:cNvSpPr>
            <a:spLocks noGrp="1"/>
          </p:cNvSpPr>
          <p:nvPr>
            <p:ph type="sldNum" sz="quarter" idx="12"/>
          </p:nvPr>
        </p:nvSpPr>
        <p:spPr/>
        <p:txBody>
          <a:bodyPr/>
          <a:lstStyle/>
          <a:p>
            <a:fld id="{645C26CC-C533-F04F-BBAD-CFA5314E2C81}" type="slidenum">
              <a:rPr lang="en-US" smtClean="0"/>
              <a:t>13</a:t>
            </a:fld>
            <a:endParaRPr lang="en-US"/>
          </a:p>
        </p:txBody>
      </p:sp>
    </p:spTree>
    <p:extLst>
      <p:ext uri="{BB962C8B-B14F-4D97-AF65-F5344CB8AC3E}">
        <p14:creationId xmlns:p14="http://schemas.microsoft.com/office/powerpoint/2010/main" val="1824906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313" y="1062337"/>
            <a:ext cx="10515600" cy="1325563"/>
          </a:xfrm>
        </p:spPr>
        <p:txBody>
          <a:bodyPr>
            <a:normAutofit fontScale="90000"/>
          </a:bodyPr>
          <a:lstStyle/>
          <a:p>
            <a:pPr algn="ctr"/>
            <a:r>
              <a:rPr lang="en-US" sz="5400" b="1" dirty="0">
                <a:latin typeface="+mn-lt"/>
              </a:rPr>
              <a:t>Long Range Plan (LRP)-Short Term</a:t>
            </a:r>
            <a:br>
              <a:rPr lang="en-US" b="1" dirty="0">
                <a:latin typeface="+mn-lt"/>
              </a:rPr>
            </a:br>
            <a:r>
              <a:rPr lang="en-US" b="1" dirty="0">
                <a:latin typeface="+mn-lt"/>
              </a:rPr>
              <a:t> </a:t>
            </a:r>
            <a:r>
              <a:rPr lang="en-US" sz="3600" b="1" u="sng" dirty="0">
                <a:solidFill>
                  <a:srgbClr val="7030A0"/>
                </a:solidFill>
                <a:latin typeface="+mn-lt"/>
              </a:rPr>
              <a:t>As Approved by Design Review Committee</a:t>
            </a:r>
          </a:p>
        </p:txBody>
      </p:sp>
      <p:sp>
        <p:nvSpPr>
          <p:cNvPr id="3" name="TextBox 2"/>
          <p:cNvSpPr txBox="1"/>
          <p:nvPr/>
        </p:nvSpPr>
        <p:spPr>
          <a:xfrm>
            <a:off x="1037565" y="2795349"/>
            <a:ext cx="10826496" cy="4062651"/>
          </a:xfrm>
          <a:prstGeom prst="rect">
            <a:avLst/>
          </a:prstGeom>
          <a:noFill/>
        </p:spPr>
        <p:txBody>
          <a:bodyPr wrap="square" rtlCol="0">
            <a:spAutoFit/>
          </a:bodyPr>
          <a:lstStyle/>
          <a:p>
            <a:pPr lvl="1"/>
            <a:r>
              <a:rPr lang="en-US" sz="2400" b="1" dirty="0"/>
              <a:t>Roofing Costs Continued to Increase to $33,000 per Townhome Building</a:t>
            </a:r>
          </a:p>
          <a:p>
            <a:pPr lvl="1"/>
            <a:r>
              <a:rPr lang="en-US" sz="2400" b="1" dirty="0"/>
              <a:t>Painting Costs Held to Plan of ~$25,000</a:t>
            </a:r>
          </a:p>
          <a:p>
            <a:pPr lvl="1"/>
            <a:r>
              <a:rPr lang="en-US" sz="2400" b="1" dirty="0"/>
              <a:t>Total Costs for Embankment Program Expected to be On Plan &lt;$120,000</a:t>
            </a:r>
          </a:p>
          <a:p>
            <a:pPr lvl="1"/>
            <a:r>
              <a:rPr lang="en-US" sz="2400" b="1" dirty="0"/>
              <a:t>Park Side Patio Sealing to be Done this Year for ~$3,000</a:t>
            </a:r>
          </a:p>
          <a:p>
            <a:pPr lvl="1"/>
            <a:r>
              <a:rPr lang="en-US" sz="2400" b="1" dirty="0"/>
              <a:t>Park Side Drainage for 385/395 Still Budgeted for this Year ~$5,000</a:t>
            </a:r>
          </a:p>
          <a:p>
            <a:pPr lvl="1"/>
            <a:r>
              <a:rPr lang="en-US" sz="2400" b="1" dirty="0"/>
              <a:t>2022 Planned Spending Limited to:</a:t>
            </a:r>
          </a:p>
          <a:p>
            <a:pPr marL="1714500" lvl="3" indent="-342900">
              <a:buFont typeface="Arial" panose="020B0604020202020204" pitchFamily="34" charset="0"/>
              <a:buChar char="•"/>
            </a:pPr>
            <a:r>
              <a:rPr lang="en-US" sz="2400" b="1" dirty="0"/>
              <a:t>Painting $25,000</a:t>
            </a:r>
          </a:p>
          <a:p>
            <a:pPr marL="1714500" lvl="3" indent="-342900">
              <a:buFont typeface="Arial" panose="020B0604020202020204" pitchFamily="34" charset="0"/>
              <a:buChar char="•"/>
            </a:pPr>
            <a:r>
              <a:rPr lang="en-US" sz="2400" b="1" dirty="0"/>
              <a:t>Roofing 3 Buildings $99,000</a:t>
            </a:r>
          </a:p>
          <a:p>
            <a:pPr lvl="1"/>
            <a:r>
              <a:rPr lang="en-US" sz="2400" b="1" dirty="0"/>
              <a:t>  </a:t>
            </a:r>
          </a:p>
          <a:p>
            <a:pPr lvl="1"/>
            <a:endParaRPr lang="en-US" sz="2400" b="1" dirty="0"/>
          </a:p>
          <a:p>
            <a:endParaRPr lang="en-US" dirty="0"/>
          </a:p>
        </p:txBody>
      </p:sp>
      <p:sp>
        <p:nvSpPr>
          <p:cNvPr id="4" name="Slide Number Placeholder 3">
            <a:extLst>
              <a:ext uri="{FF2B5EF4-FFF2-40B4-BE49-F238E27FC236}">
                <a16:creationId xmlns:a16="http://schemas.microsoft.com/office/drawing/2014/main" id="{2491A6D0-1A35-F548-9B15-04883AAA286B}"/>
              </a:ext>
            </a:extLst>
          </p:cNvPr>
          <p:cNvSpPr>
            <a:spLocks noGrp="1"/>
          </p:cNvSpPr>
          <p:nvPr>
            <p:ph type="sldNum" sz="quarter" idx="12"/>
          </p:nvPr>
        </p:nvSpPr>
        <p:spPr/>
        <p:txBody>
          <a:bodyPr/>
          <a:lstStyle/>
          <a:p>
            <a:fld id="{645C26CC-C533-F04F-BBAD-CFA5314E2C81}" type="slidenum">
              <a:rPr lang="en-US" smtClean="0"/>
              <a:t>14</a:t>
            </a:fld>
            <a:endParaRPr lang="en-US"/>
          </a:p>
        </p:txBody>
      </p:sp>
    </p:spTree>
    <p:extLst>
      <p:ext uri="{BB962C8B-B14F-4D97-AF65-F5344CB8AC3E}">
        <p14:creationId xmlns:p14="http://schemas.microsoft.com/office/powerpoint/2010/main" val="632065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113CC-DF1D-AE4F-B7A6-CFED456F0F60}"/>
              </a:ext>
            </a:extLst>
          </p:cNvPr>
          <p:cNvSpPr>
            <a:spLocks noGrp="1"/>
          </p:cNvSpPr>
          <p:nvPr>
            <p:ph type="title"/>
          </p:nvPr>
        </p:nvSpPr>
        <p:spPr>
          <a:xfrm>
            <a:off x="838200" y="749173"/>
            <a:ext cx="10515600" cy="1325563"/>
          </a:xfrm>
        </p:spPr>
        <p:txBody>
          <a:bodyPr>
            <a:normAutofit/>
          </a:bodyPr>
          <a:lstStyle/>
          <a:p>
            <a:pPr algn="ctr"/>
            <a:r>
              <a:rPr lang="en-US" sz="4800" b="1" dirty="0">
                <a:latin typeface="+mn-lt"/>
              </a:rPr>
              <a:t>LRP Major Assumptions-Long Term</a:t>
            </a:r>
          </a:p>
        </p:txBody>
      </p:sp>
      <p:sp>
        <p:nvSpPr>
          <p:cNvPr id="3" name="TextBox 2">
            <a:extLst>
              <a:ext uri="{FF2B5EF4-FFF2-40B4-BE49-F238E27FC236}">
                <a16:creationId xmlns:a16="http://schemas.microsoft.com/office/drawing/2014/main" id="{70DF0E6B-488E-C341-B0DC-4D5DB3E9F3E7}"/>
              </a:ext>
            </a:extLst>
          </p:cNvPr>
          <p:cNvSpPr txBox="1"/>
          <p:nvPr/>
        </p:nvSpPr>
        <p:spPr>
          <a:xfrm>
            <a:off x="2359152" y="2074736"/>
            <a:ext cx="7479792" cy="4308872"/>
          </a:xfrm>
          <a:prstGeom prst="rect">
            <a:avLst/>
          </a:prstGeom>
          <a:noFill/>
        </p:spPr>
        <p:txBody>
          <a:bodyPr wrap="square" rtlCol="0">
            <a:spAutoFit/>
          </a:bodyPr>
          <a:lstStyle/>
          <a:p>
            <a:r>
              <a:rPr lang="en-US" sz="2000" b="1" dirty="0"/>
              <a:t>Painting:                    $25,000 Per Year over 20 Years</a:t>
            </a:r>
          </a:p>
          <a:p>
            <a:r>
              <a:rPr lang="en-US" sz="2000" b="1" dirty="0"/>
              <a:t>Roofing:                     $33,000 Per Duplex Building over Next 6 Years</a:t>
            </a:r>
          </a:p>
          <a:p>
            <a:r>
              <a:rPr lang="en-US" sz="2000" b="1" dirty="0"/>
              <a:t>Embankment:          $120,0000 This Year (Planned)</a:t>
            </a:r>
          </a:p>
          <a:p>
            <a:r>
              <a:rPr lang="en-US" sz="2000" b="1" dirty="0"/>
              <a:t>Deck Restorations:   $40,000 Every 8 Years</a:t>
            </a:r>
          </a:p>
          <a:p>
            <a:r>
              <a:rPr lang="en-US" sz="2000" b="1" dirty="0"/>
              <a:t>Road Chip Seal:         $10,000 Every 8 Years</a:t>
            </a:r>
          </a:p>
          <a:p>
            <a:r>
              <a:rPr lang="en-US" sz="2000" b="1" dirty="0"/>
              <a:t>Patio Sealing:            $10,000 Every 3 Years</a:t>
            </a:r>
          </a:p>
          <a:p>
            <a:r>
              <a:rPr lang="en-US" sz="2000" b="1" dirty="0"/>
              <a:t>Mulching:                   $13,000 Every 7 Years</a:t>
            </a:r>
          </a:p>
          <a:p>
            <a:r>
              <a:rPr lang="en-US" sz="2000" b="1" dirty="0"/>
              <a:t>Drainage:                   $1,000 Average over the 20 Years</a:t>
            </a:r>
          </a:p>
          <a:p>
            <a:endParaRPr lang="en-US" sz="2000" b="1" dirty="0"/>
          </a:p>
          <a:p>
            <a:r>
              <a:rPr lang="en-US" sz="3600" b="1" dirty="0"/>
              <a:t>Total Forecast 20 Year Spending $1.5M</a:t>
            </a:r>
          </a:p>
          <a:p>
            <a:endParaRPr lang="en-US" sz="2000" b="1" dirty="0"/>
          </a:p>
          <a:p>
            <a:endParaRPr lang="en-US" sz="2000" b="1" dirty="0"/>
          </a:p>
          <a:p>
            <a:endParaRPr lang="en-US" dirty="0"/>
          </a:p>
        </p:txBody>
      </p:sp>
      <p:sp>
        <p:nvSpPr>
          <p:cNvPr id="4" name="Slide Number Placeholder 3">
            <a:extLst>
              <a:ext uri="{FF2B5EF4-FFF2-40B4-BE49-F238E27FC236}">
                <a16:creationId xmlns:a16="http://schemas.microsoft.com/office/drawing/2014/main" id="{6A75D941-3331-A344-A0C6-2D3116EE343D}"/>
              </a:ext>
            </a:extLst>
          </p:cNvPr>
          <p:cNvSpPr>
            <a:spLocks noGrp="1"/>
          </p:cNvSpPr>
          <p:nvPr>
            <p:ph type="sldNum" sz="quarter" idx="12"/>
          </p:nvPr>
        </p:nvSpPr>
        <p:spPr/>
        <p:txBody>
          <a:bodyPr/>
          <a:lstStyle/>
          <a:p>
            <a:fld id="{645C26CC-C533-F04F-BBAD-CFA5314E2C81}" type="slidenum">
              <a:rPr lang="en-US" smtClean="0"/>
              <a:t>15</a:t>
            </a:fld>
            <a:endParaRPr lang="en-US"/>
          </a:p>
        </p:txBody>
      </p:sp>
    </p:spTree>
    <p:extLst>
      <p:ext uri="{BB962C8B-B14F-4D97-AF65-F5344CB8AC3E}">
        <p14:creationId xmlns:p14="http://schemas.microsoft.com/office/powerpoint/2010/main" val="190620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559C8-A5CB-5546-8162-30C4B96C2B81}"/>
              </a:ext>
            </a:extLst>
          </p:cNvPr>
          <p:cNvSpPr>
            <a:spLocks noGrp="1"/>
          </p:cNvSpPr>
          <p:nvPr>
            <p:ph type="title"/>
          </p:nvPr>
        </p:nvSpPr>
        <p:spPr>
          <a:xfrm>
            <a:off x="874776" y="712597"/>
            <a:ext cx="10515600" cy="1325563"/>
          </a:xfrm>
        </p:spPr>
        <p:txBody>
          <a:bodyPr>
            <a:normAutofit/>
          </a:bodyPr>
          <a:lstStyle/>
          <a:p>
            <a:r>
              <a:rPr lang="en-US" sz="4800" b="1" dirty="0">
                <a:latin typeface="+mn-lt"/>
              </a:rPr>
              <a:t>Revised LRP 20 Year </a:t>
            </a:r>
            <a:r>
              <a:rPr lang="en-US" sz="4800" b="1" u="sng" dirty="0">
                <a:latin typeface="+mn-lt"/>
              </a:rPr>
              <a:t>Spending</a:t>
            </a:r>
            <a:r>
              <a:rPr lang="en-US" sz="4800" b="1" dirty="0">
                <a:latin typeface="+mn-lt"/>
              </a:rPr>
              <a:t> Forecast</a:t>
            </a:r>
          </a:p>
        </p:txBody>
      </p:sp>
      <p:sp>
        <p:nvSpPr>
          <p:cNvPr id="4" name="TextBox 3">
            <a:extLst>
              <a:ext uri="{FF2B5EF4-FFF2-40B4-BE49-F238E27FC236}">
                <a16:creationId xmlns:a16="http://schemas.microsoft.com/office/drawing/2014/main" id="{642D3B39-DB9F-7C46-9AC0-93310EC8045F}"/>
              </a:ext>
            </a:extLst>
          </p:cNvPr>
          <p:cNvSpPr txBox="1"/>
          <p:nvPr/>
        </p:nvSpPr>
        <p:spPr>
          <a:xfrm>
            <a:off x="5301094" y="3244334"/>
            <a:ext cx="3493008" cy="369332"/>
          </a:xfrm>
          <a:prstGeom prst="rect">
            <a:avLst/>
          </a:prstGeom>
          <a:noFill/>
        </p:spPr>
        <p:txBody>
          <a:bodyPr wrap="square" rtlCol="0">
            <a:spAutoFit/>
          </a:bodyPr>
          <a:lstStyle/>
          <a:p>
            <a:r>
              <a:rPr lang="en-US" dirty="0"/>
              <a:t>Embankment &amp; Roofing “Hump”</a:t>
            </a:r>
          </a:p>
        </p:txBody>
      </p:sp>
      <p:cxnSp>
        <p:nvCxnSpPr>
          <p:cNvPr id="6" name="Straight Arrow Connector 5">
            <a:extLst>
              <a:ext uri="{FF2B5EF4-FFF2-40B4-BE49-F238E27FC236}">
                <a16:creationId xmlns:a16="http://schemas.microsoft.com/office/drawing/2014/main" id="{5AB3EB0E-9FAD-1D4C-9B00-44B8AB1C5371}"/>
              </a:ext>
            </a:extLst>
          </p:cNvPr>
          <p:cNvCxnSpPr/>
          <p:nvPr/>
        </p:nvCxnSpPr>
        <p:spPr>
          <a:xfrm flipH="1">
            <a:off x="4077105" y="3520329"/>
            <a:ext cx="987552" cy="3520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82973DCF-5305-7B4B-AA51-4DF63680CF0B}"/>
              </a:ext>
            </a:extLst>
          </p:cNvPr>
          <p:cNvCxnSpPr>
            <a:cxnSpLocks/>
          </p:cNvCxnSpPr>
          <p:nvPr/>
        </p:nvCxnSpPr>
        <p:spPr>
          <a:xfrm flipH="1">
            <a:off x="5512526" y="3696343"/>
            <a:ext cx="645678" cy="5392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aphicFrame>
        <p:nvGraphicFramePr>
          <p:cNvPr id="7" name="Chart 6">
            <a:extLst>
              <a:ext uri="{FF2B5EF4-FFF2-40B4-BE49-F238E27FC236}">
                <a16:creationId xmlns:a16="http://schemas.microsoft.com/office/drawing/2014/main" id="{EBC3337C-E47E-B344-8A7D-F23E3494A978}"/>
              </a:ext>
            </a:extLst>
          </p:cNvPr>
          <p:cNvGraphicFramePr>
            <a:graphicFrameLocks/>
          </p:cNvGraphicFramePr>
          <p:nvPr>
            <p:extLst>
              <p:ext uri="{D42A27DB-BD31-4B8C-83A1-F6EECF244321}">
                <p14:modId xmlns:p14="http://schemas.microsoft.com/office/powerpoint/2010/main" val="1145329377"/>
              </p:ext>
            </p:extLst>
          </p:nvPr>
        </p:nvGraphicFramePr>
        <p:xfrm>
          <a:off x="2556588" y="2268998"/>
          <a:ext cx="7109926" cy="3311745"/>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a:extLst>
              <a:ext uri="{FF2B5EF4-FFF2-40B4-BE49-F238E27FC236}">
                <a16:creationId xmlns:a16="http://schemas.microsoft.com/office/drawing/2014/main" id="{FA640CE3-6272-9A4B-AF5C-0917E2C10AAE}"/>
              </a:ext>
            </a:extLst>
          </p:cNvPr>
          <p:cNvSpPr txBox="1"/>
          <p:nvPr/>
        </p:nvSpPr>
        <p:spPr>
          <a:xfrm>
            <a:off x="3724599" y="5580743"/>
            <a:ext cx="6645997" cy="369332"/>
          </a:xfrm>
          <a:prstGeom prst="rect">
            <a:avLst/>
          </a:prstGeom>
          <a:noFill/>
        </p:spPr>
        <p:txBody>
          <a:bodyPr wrap="square" rtlCol="0">
            <a:spAutoFit/>
          </a:bodyPr>
          <a:lstStyle/>
          <a:p>
            <a:r>
              <a:rPr lang="en-US" dirty="0"/>
              <a:t> 2021.                2026.                                                                   2040</a:t>
            </a:r>
          </a:p>
        </p:txBody>
      </p:sp>
      <p:sp>
        <p:nvSpPr>
          <p:cNvPr id="3" name="Slide Number Placeholder 2">
            <a:extLst>
              <a:ext uri="{FF2B5EF4-FFF2-40B4-BE49-F238E27FC236}">
                <a16:creationId xmlns:a16="http://schemas.microsoft.com/office/drawing/2014/main" id="{86EF15C0-5D79-4B46-B258-E9F996045479}"/>
              </a:ext>
            </a:extLst>
          </p:cNvPr>
          <p:cNvSpPr>
            <a:spLocks noGrp="1"/>
          </p:cNvSpPr>
          <p:nvPr>
            <p:ph type="sldNum" sz="quarter" idx="12"/>
          </p:nvPr>
        </p:nvSpPr>
        <p:spPr/>
        <p:txBody>
          <a:bodyPr/>
          <a:lstStyle/>
          <a:p>
            <a:fld id="{645C26CC-C533-F04F-BBAD-CFA5314E2C81}" type="slidenum">
              <a:rPr lang="en-US" smtClean="0"/>
              <a:t>16</a:t>
            </a:fld>
            <a:endParaRPr lang="en-US"/>
          </a:p>
        </p:txBody>
      </p:sp>
    </p:spTree>
    <p:extLst>
      <p:ext uri="{BB962C8B-B14F-4D97-AF65-F5344CB8AC3E}">
        <p14:creationId xmlns:p14="http://schemas.microsoft.com/office/powerpoint/2010/main" val="388702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D4C5E-155A-0844-9EF1-F4EA2F7E3CFA}"/>
              </a:ext>
            </a:extLst>
          </p:cNvPr>
          <p:cNvSpPr>
            <a:spLocks noGrp="1"/>
          </p:cNvSpPr>
          <p:nvPr>
            <p:ph type="title"/>
          </p:nvPr>
        </p:nvSpPr>
        <p:spPr>
          <a:xfrm>
            <a:off x="673608" y="785749"/>
            <a:ext cx="10515600" cy="1325563"/>
          </a:xfrm>
        </p:spPr>
        <p:txBody>
          <a:bodyPr/>
          <a:lstStyle/>
          <a:p>
            <a:pPr algn="ctr"/>
            <a:r>
              <a:rPr lang="en-US" sz="4800" b="1" dirty="0">
                <a:latin typeface="+mn-lt"/>
              </a:rPr>
              <a:t>Revised LRP 20 Year </a:t>
            </a:r>
            <a:r>
              <a:rPr lang="en-US" sz="4800" b="1" u="sng" dirty="0">
                <a:latin typeface="+mn-lt"/>
              </a:rPr>
              <a:t>Reserve</a:t>
            </a:r>
            <a:r>
              <a:rPr lang="en-US" sz="4800" b="1" dirty="0">
                <a:latin typeface="+mn-lt"/>
              </a:rPr>
              <a:t> Forecast</a:t>
            </a:r>
            <a:br>
              <a:rPr lang="en-US" dirty="0"/>
            </a:br>
            <a:endParaRPr lang="en-US" sz="2800" dirty="0"/>
          </a:p>
        </p:txBody>
      </p:sp>
      <p:graphicFrame>
        <p:nvGraphicFramePr>
          <p:cNvPr id="4" name="Chart 3">
            <a:extLst>
              <a:ext uri="{FF2B5EF4-FFF2-40B4-BE49-F238E27FC236}">
                <a16:creationId xmlns:a16="http://schemas.microsoft.com/office/drawing/2014/main" id="{45D9791F-1764-364C-82CD-DB62596E9EA9}"/>
              </a:ext>
            </a:extLst>
          </p:cNvPr>
          <p:cNvGraphicFramePr>
            <a:graphicFrameLocks/>
          </p:cNvGraphicFramePr>
          <p:nvPr>
            <p:extLst>
              <p:ext uri="{D42A27DB-BD31-4B8C-83A1-F6EECF244321}">
                <p14:modId xmlns:p14="http://schemas.microsoft.com/office/powerpoint/2010/main" val="2640084338"/>
              </p:ext>
            </p:extLst>
          </p:nvPr>
        </p:nvGraphicFramePr>
        <p:xfrm>
          <a:off x="2164703" y="2111312"/>
          <a:ext cx="7949682" cy="30099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DF97C9FD-A0AA-6940-8736-FCD78A79DEC5}"/>
              </a:ext>
            </a:extLst>
          </p:cNvPr>
          <p:cNvSpPr txBox="1"/>
          <p:nvPr/>
        </p:nvSpPr>
        <p:spPr>
          <a:xfrm>
            <a:off x="3265713" y="5318449"/>
            <a:ext cx="7057729" cy="369332"/>
          </a:xfrm>
          <a:prstGeom prst="rect">
            <a:avLst/>
          </a:prstGeom>
          <a:noFill/>
        </p:spPr>
        <p:txBody>
          <a:bodyPr wrap="square" rtlCol="0">
            <a:spAutoFit/>
          </a:bodyPr>
          <a:lstStyle/>
          <a:p>
            <a:r>
              <a:rPr lang="en-US" dirty="0"/>
              <a:t>2021.                          2026                                                                             2040</a:t>
            </a:r>
          </a:p>
        </p:txBody>
      </p:sp>
      <p:sp>
        <p:nvSpPr>
          <p:cNvPr id="3" name="Slide Number Placeholder 2">
            <a:extLst>
              <a:ext uri="{FF2B5EF4-FFF2-40B4-BE49-F238E27FC236}">
                <a16:creationId xmlns:a16="http://schemas.microsoft.com/office/drawing/2014/main" id="{FDDAF1F0-08DA-A549-A6F5-86E9B7AAAA4C}"/>
              </a:ext>
            </a:extLst>
          </p:cNvPr>
          <p:cNvSpPr>
            <a:spLocks noGrp="1"/>
          </p:cNvSpPr>
          <p:nvPr>
            <p:ph type="sldNum" sz="quarter" idx="12"/>
          </p:nvPr>
        </p:nvSpPr>
        <p:spPr/>
        <p:txBody>
          <a:bodyPr/>
          <a:lstStyle/>
          <a:p>
            <a:fld id="{645C26CC-C533-F04F-BBAD-CFA5314E2C81}" type="slidenum">
              <a:rPr lang="en-US" smtClean="0"/>
              <a:t>17</a:t>
            </a:fld>
            <a:endParaRPr lang="en-US"/>
          </a:p>
        </p:txBody>
      </p:sp>
    </p:spTree>
    <p:extLst>
      <p:ext uri="{BB962C8B-B14F-4D97-AF65-F5344CB8AC3E}">
        <p14:creationId xmlns:p14="http://schemas.microsoft.com/office/powerpoint/2010/main" val="3098931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610" y="974725"/>
            <a:ext cx="10515600" cy="1325563"/>
          </a:xfrm>
        </p:spPr>
        <p:txBody>
          <a:bodyPr>
            <a:normAutofit/>
          </a:bodyPr>
          <a:lstStyle/>
          <a:p>
            <a:pPr algn="ctr"/>
            <a:r>
              <a:rPr lang="en-US" sz="5400" b="1" dirty="0">
                <a:latin typeface="+mn-lt"/>
              </a:rPr>
              <a:t>2021 Projects Status Update</a:t>
            </a:r>
          </a:p>
        </p:txBody>
      </p:sp>
      <p:sp>
        <p:nvSpPr>
          <p:cNvPr id="3" name="TextBox 2"/>
          <p:cNvSpPr txBox="1"/>
          <p:nvPr/>
        </p:nvSpPr>
        <p:spPr>
          <a:xfrm>
            <a:off x="3123984" y="2527064"/>
            <a:ext cx="7181552" cy="2862322"/>
          </a:xfrm>
          <a:prstGeom prst="rect">
            <a:avLst/>
          </a:prstGeom>
          <a:noFill/>
        </p:spPr>
        <p:txBody>
          <a:bodyPr wrap="square" rtlCol="0">
            <a:spAutoFit/>
          </a:bodyPr>
          <a:lstStyle/>
          <a:p>
            <a:r>
              <a:rPr lang="en-US" sz="3600" b="1" dirty="0"/>
              <a:t>Painting Program</a:t>
            </a:r>
          </a:p>
          <a:p>
            <a:r>
              <a:rPr lang="en-US" sz="3600" b="1" dirty="0"/>
              <a:t>Drainage Program</a:t>
            </a:r>
          </a:p>
          <a:p>
            <a:r>
              <a:rPr lang="en-US" sz="3600" b="1" dirty="0"/>
              <a:t>Roofing Program</a:t>
            </a:r>
          </a:p>
          <a:p>
            <a:r>
              <a:rPr lang="en-US" sz="3600" b="1" dirty="0"/>
              <a:t>Pond Embankment Restoration</a:t>
            </a:r>
          </a:p>
          <a:p>
            <a:r>
              <a:rPr lang="en-US" sz="3600" b="1" dirty="0"/>
              <a:t>Patio Sealing</a:t>
            </a:r>
          </a:p>
        </p:txBody>
      </p:sp>
      <p:sp>
        <p:nvSpPr>
          <p:cNvPr id="4" name="Slide Number Placeholder 3">
            <a:extLst>
              <a:ext uri="{FF2B5EF4-FFF2-40B4-BE49-F238E27FC236}">
                <a16:creationId xmlns:a16="http://schemas.microsoft.com/office/drawing/2014/main" id="{5CD5B836-6A0C-9F42-9A8B-7C85AF7A86E4}"/>
              </a:ext>
            </a:extLst>
          </p:cNvPr>
          <p:cNvSpPr>
            <a:spLocks noGrp="1"/>
          </p:cNvSpPr>
          <p:nvPr>
            <p:ph type="sldNum" sz="quarter" idx="12"/>
          </p:nvPr>
        </p:nvSpPr>
        <p:spPr/>
        <p:txBody>
          <a:bodyPr/>
          <a:lstStyle/>
          <a:p>
            <a:fld id="{645C26CC-C533-F04F-BBAD-CFA5314E2C81}" type="slidenum">
              <a:rPr lang="en-US" smtClean="0"/>
              <a:t>18</a:t>
            </a:fld>
            <a:endParaRPr lang="en-US"/>
          </a:p>
        </p:txBody>
      </p:sp>
    </p:spTree>
    <p:extLst>
      <p:ext uri="{BB962C8B-B14F-4D97-AF65-F5344CB8AC3E}">
        <p14:creationId xmlns:p14="http://schemas.microsoft.com/office/powerpoint/2010/main" val="12343007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9DB6F-13DD-E14E-897D-2D66A74B3B14}"/>
              </a:ext>
            </a:extLst>
          </p:cNvPr>
          <p:cNvSpPr>
            <a:spLocks noGrp="1"/>
          </p:cNvSpPr>
          <p:nvPr>
            <p:ph type="title"/>
          </p:nvPr>
        </p:nvSpPr>
        <p:spPr>
          <a:xfrm>
            <a:off x="838200" y="2766218"/>
            <a:ext cx="10515600" cy="1325563"/>
          </a:xfrm>
        </p:spPr>
        <p:txBody>
          <a:bodyPr>
            <a:normAutofit fontScale="90000"/>
          </a:bodyPr>
          <a:lstStyle/>
          <a:p>
            <a:pPr algn="ctr"/>
            <a:r>
              <a:rPr lang="en-US" sz="6000" b="1" dirty="0">
                <a:latin typeface="+mn-lt"/>
              </a:rPr>
              <a:t>Painting Program</a:t>
            </a:r>
            <a:br>
              <a:rPr lang="en-US" dirty="0"/>
            </a:br>
            <a:br>
              <a:rPr lang="en-US" dirty="0"/>
            </a:br>
            <a:r>
              <a:rPr lang="en-US" b="1" dirty="0"/>
              <a:t>Already Completed this Spring</a:t>
            </a:r>
            <a:br>
              <a:rPr lang="en-US" b="1" dirty="0"/>
            </a:br>
            <a:r>
              <a:rPr lang="en-US" b="1" dirty="0"/>
              <a:t>Park View Side was “Caught Up” </a:t>
            </a:r>
            <a:br>
              <a:rPr lang="en-US" dirty="0"/>
            </a:br>
            <a:br>
              <a:rPr lang="en-US" dirty="0"/>
            </a:br>
            <a:br>
              <a:rPr lang="en-US" dirty="0"/>
            </a:br>
            <a:endParaRPr lang="en-US" dirty="0"/>
          </a:p>
        </p:txBody>
      </p:sp>
      <p:sp>
        <p:nvSpPr>
          <p:cNvPr id="3" name="Slide Number Placeholder 2">
            <a:extLst>
              <a:ext uri="{FF2B5EF4-FFF2-40B4-BE49-F238E27FC236}">
                <a16:creationId xmlns:a16="http://schemas.microsoft.com/office/drawing/2014/main" id="{19B25BAF-F24A-C043-9A25-A22A4A304C30}"/>
              </a:ext>
            </a:extLst>
          </p:cNvPr>
          <p:cNvSpPr>
            <a:spLocks noGrp="1"/>
          </p:cNvSpPr>
          <p:nvPr>
            <p:ph type="sldNum" sz="quarter" idx="12"/>
          </p:nvPr>
        </p:nvSpPr>
        <p:spPr/>
        <p:txBody>
          <a:bodyPr/>
          <a:lstStyle/>
          <a:p>
            <a:fld id="{645C26CC-C533-F04F-BBAD-CFA5314E2C81}" type="slidenum">
              <a:rPr lang="en-US" smtClean="0"/>
              <a:t>19</a:t>
            </a:fld>
            <a:endParaRPr lang="en-US"/>
          </a:p>
        </p:txBody>
      </p:sp>
    </p:spTree>
    <p:extLst>
      <p:ext uri="{BB962C8B-B14F-4D97-AF65-F5344CB8AC3E}">
        <p14:creationId xmlns:p14="http://schemas.microsoft.com/office/powerpoint/2010/main" val="2937104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63B5B-A160-AC42-A2C1-1BF5494A0468}"/>
              </a:ext>
            </a:extLst>
          </p:cNvPr>
          <p:cNvSpPr>
            <a:spLocks noGrp="1"/>
          </p:cNvSpPr>
          <p:nvPr>
            <p:ph type="title"/>
          </p:nvPr>
        </p:nvSpPr>
        <p:spPr>
          <a:xfrm>
            <a:off x="1545433" y="563045"/>
            <a:ext cx="8550289" cy="1325563"/>
          </a:xfrm>
        </p:spPr>
        <p:txBody>
          <a:bodyPr>
            <a:normAutofit/>
          </a:bodyPr>
          <a:lstStyle/>
          <a:p>
            <a:pPr algn="ctr"/>
            <a:r>
              <a:rPr lang="en-US" sz="5400" b="1" dirty="0">
                <a:latin typeface="+mn-lt"/>
              </a:rPr>
              <a:t>Welcome!</a:t>
            </a:r>
          </a:p>
        </p:txBody>
      </p:sp>
      <p:sp>
        <p:nvSpPr>
          <p:cNvPr id="3" name="Content Placeholder 2">
            <a:extLst>
              <a:ext uri="{FF2B5EF4-FFF2-40B4-BE49-F238E27FC236}">
                <a16:creationId xmlns:a16="http://schemas.microsoft.com/office/drawing/2014/main" id="{2C6273C2-BCEF-234F-A77F-3DE9907B811E}"/>
              </a:ext>
            </a:extLst>
          </p:cNvPr>
          <p:cNvSpPr>
            <a:spLocks noGrp="1"/>
          </p:cNvSpPr>
          <p:nvPr>
            <p:ph idx="1"/>
          </p:nvPr>
        </p:nvSpPr>
        <p:spPr>
          <a:xfrm>
            <a:off x="705678" y="2315955"/>
            <a:ext cx="10515600" cy="3316218"/>
          </a:xfrm>
        </p:spPr>
        <p:txBody>
          <a:bodyPr/>
          <a:lstStyle/>
          <a:p>
            <a:pPr marL="0" indent="0" algn="ctr">
              <a:buNone/>
            </a:pPr>
            <a:r>
              <a:rPr lang="en-US" b="1" dirty="0"/>
              <a:t>John &amp; Casey </a:t>
            </a:r>
            <a:r>
              <a:rPr lang="en-US" b="1" dirty="0" err="1"/>
              <a:t>Heitz</a:t>
            </a:r>
            <a:endParaRPr lang="en-US" b="1" dirty="0"/>
          </a:p>
          <a:p>
            <a:pPr marL="0" indent="0" algn="ctr">
              <a:buNone/>
            </a:pPr>
            <a:r>
              <a:rPr lang="en-US" b="1" dirty="0"/>
              <a:t>Gary &amp; Cynthia </a:t>
            </a:r>
            <a:r>
              <a:rPr lang="en-US" b="1" dirty="0" err="1"/>
              <a:t>Kohoutek</a:t>
            </a:r>
            <a:endParaRPr lang="en-US" b="1" dirty="0"/>
          </a:p>
          <a:p>
            <a:pPr marL="0" indent="0" algn="ctr">
              <a:buNone/>
            </a:pPr>
            <a:r>
              <a:rPr lang="en-US" b="1" dirty="0"/>
              <a:t>Bradley &amp; Marjorie Nelson</a:t>
            </a:r>
          </a:p>
          <a:p>
            <a:pPr marL="0" indent="0" algn="ctr">
              <a:buNone/>
            </a:pPr>
            <a:r>
              <a:rPr lang="en-US" b="1" dirty="0"/>
              <a:t>Todd &amp; Jane Tessler</a:t>
            </a:r>
          </a:p>
          <a:p>
            <a:pPr marL="0" indent="0" algn="ctr">
              <a:buNone/>
            </a:pPr>
            <a:r>
              <a:rPr lang="en-US" b="1" dirty="0"/>
              <a:t>Don &amp; Valerie Westfall</a:t>
            </a:r>
          </a:p>
        </p:txBody>
      </p:sp>
      <p:pic>
        <p:nvPicPr>
          <p:cNvPr id="5" name="Picture 4">
            <a:extLst>
              <a:ext uri="{FF2B5EF4-FFF2-40B4-BE49-F238E27FC236}">
                <a16:creationId xmlns:a16="http://schemas.microsoft.com/office/drawing/2014/main" id="{B6DADF2D-7AD9-614E-B1F9-0FC7A3C59E72}"/>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7541467" y="174108"/>
            <a:ext cx="1714500" cy="1714500"/>
          </a:xfrm>
          <a:prstGeom prst="rect">
            <a:avLst/>
          </a:prstGeom>
        </p:spPr>
      </p:pic>
      <p:sp>
        <p:nvSpPr>
          <p:cNvPr id="7" name="Slide Number Placeholder 6">
            <a:extLst>
              <a:ext uri="{FF2B5EF4-FFF2-40B4-BE49-F238E27FC236}">
                <a16:creationId xmlns:a16="http://schemas.microsoft.com/office/drawing/2014/main" id="{B9421C6D-0884-FD44-B5E6-1768128AC3A3}"/>
              </a:ext>
            </a:extLst>
          </p:cNvPr>
          <p:cNvSpPr>
            <a:spLocks noGrp="1"/>
          </p:cNvSpPr>
          <p:nvPr>
            <p:ph type="sldNum" sz="quarter" idx="12"/>
          </p:nvPr>
        </p:nvSpPr>
        <p:spPr/>
        <p:txBody>
          <a:bodyPr/>
          <a:lstStyle/>
          <a:p>
            <a:fld id="{645C26CC-C533-F04F-BBAD-CFA5314E2C81}" type="slidenum">
              <a:rPr lang="en-US" smtClean="0"/>
              <a:t>2</a:t>
            </a:fld>
            <a:endParaRPr lang="en-US"/>
          </a:p>
        </p:txBody>
      </p:sp>
    </p:spTree>
    <p:extLst>
      <p:ext uri="{BB962C8B-B14F-4D97-AF65-F5344CB8AC3E}">
        <p14:creationId xmlns:p14="http://schemas.microsoft.com/office/powerpoint/2010/main" val="23185612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933536"/>
            <a:ext cx="10515600" cy="1325563"/>
          </a:xfrm>
        </p:spPr>
        <p:txBody>
          <a:bodyPr>
            <a:normAutofit fontScale="90000"/>
          </a:bodyPr>
          <a:lstStyle/>
          <a:p>
            <a:pPr algn="ctr"/>
            <a:r>
              <a:rPr lang="en-US" b="1" dirty="0">
                <a:latin typeface="+mn-lt"/>
              </a:rPr>
              <a:t>2021 Painting Work Completed Slide 1</a:t>
            </a:r>
            <a:br>
              <a:rPr lang="en-US" b="1" dirty="0">
                <a:latin typeface="+mn-lt"/>
              </a:rPr>
            </a:br>
            <a:r>
              <a:rPr lang="en-US" sz="2800" b="1" dirty="0">
                <a:latin typeface="+mn-lt"/>
              </a:rPr>
              <a:t>(Year 4 of New Strategy to Paint in Areas of Need Throughout the Community)</a:t>
            </a:r>
          </a:p>
        </p:txBody>
      </p:sp>
      <p:graphicFrame>
        <p:nvGraphicFramePr>
          <p:cNvPr id="4" name="Table 3">
            <a:extLst>
              <a:ext uri="{FF2B5EF4-FFF2-40B4-BE49-F238E27FC236}">
                <a16:creationId xmlns:a16="http://schemas.microsoft.com/office/drawing/2014/main" id="{295ADD11-8852-6B4D-9EFD-775C5B5226C7}"/>
              </a:ext>
            </a:extLst>
          </p:cNvPr>
          <p:cNvGraphicFramePr>
            <a:graphicFrameLocks noGrp="1"/>
          </p:cNvGraphicFramePr>
          <p:nvPr>
            <p:extLst>
              <p:ext uri="{D42A27DB-BD31-4B8C-83A1-F6EECF244321}">
                <p14:modId xmlns:p14="http://schemas.microsoft.com/office/powerpoint/2010/main" val="496469107"/>
              </p:ext>
            </p:extLst>
          </p:nvPr>
        </p:nvGraphicFramePr>
        <p:xfrm>
          <a:off x="838199" y="2259100"/>
          <a:ext cx="7738871" cy="3885670"/>
        </p:xfrm>
        <a:graphic>
          <a:graphicData uri="http://schemas.openxmlformats.org/drawingml/2006/table">
            <a:tbl>
              <a:tblPr firstRow="1" firstCol="1" bandRow="1">
                <a:tableStyleId>{5C22544A-7EE6-4342-B048-85BDC9FD1C3A}</a:tableStyleId>
              </a:tblPr>
              <a:tblGrid>
                <a:gridCol w="1255644">
                  <a:extLst>
                    <a:ext uri="{9D8B030D-6E8A-4147-A177-3AD203B41FA5}">
                      <a16:colId xmlns:a16="http://schemas.microsoft.com/office/drawing/2014/main" val="237101609"/>
                    </a:ext>
                  </a:extLst>
                </a:gridCol>
                <a:gridCol w="955462">
                  <a:extLst>
                    <a:ext uri="{9D8B030D-6E8A-4147-A177-3AD203B41FA5}">
                      <a16:colId xmlns:a16="http://schemas.microsoft.com/office/drawing/2014/main" val="2240618839"/>
                    </a:ext>
                  </a:extLst>
                </a:gridCol>
                <a:gridCol w="1105553">
                  <a:extLst>
                    <a:ext uri="{9D8B030D-6E8A-4147-A177-3AD203B41FA5}">
                      <a16:colId xmlns:a16="http://schemas.microsoft.com/office/drawing/2014/main" val="624699167"/>
                    </a:ext>
                  </a:extLst>
                </a:gridCol>
                <a:gridCol w="1105553">
                  <a:extLst>
                    <a:ext uri="{9D8B030D-6E8A-4147-A177-3AD203B41FA5}">
                      <a16:colId xmlns:a16="http://schemas.microsoft.com/office/drawing/2014/main" val="1157283636"/>
                    </a:ext>
                  </a:extLst>
                </a:gridCol>
                <a:gridCol w="1105553">
                  <a:extLst>
                    <a:ext uri="{9D8B030D-6E8A-4147-A177-3AD203B41FA5}">
                      <a16:colId xmlns:a16="http://schemas.microsoft.com/office/drawing/2014/main" val="4152970267"/>
                    </a:ext>
                  </a:extLst>
                </a:gridCol>
                <a:gridCol w="1105553">
                  <a:extLst>
                    <a:ext uri="{9D8B030D-6E8A-4147-A177-3AD203B41FA5}">
                      <a16:colId xmlns:a16="http://schemas.microsoft.com/office/drawing/2014/main" val="76540692"/>
                    </a:ext>
                  </a:extLst>
                </a:gridCol>
                <a:gridCol w="1105553">
                  <a:extLst>
                    <a:ext uri="{9D8B030D-6E8A-4147-A177-3AD203B41FA5}">
                      <a16:colId xmlns:a16="http://schemas.microsoft.com/office/drawing/2014/main" val="3007485202"/>
                    </a:ext>
                  </a:extLst>
                </a:gridCol>
              </a:tblGrid>
              <a:tr h="620530">
                <a:tc>
                  <a:txBody>
                    <a:bodyPr/>
                    <a:lstStyle/>
                    <a:p>
                      <a:pPr algn="ctr" fontAlgn="b"/>
                      <a:r>
                        <a:rPr lang="en-US" sz="1100" u="none" strike="noStrike" dirty="0">
                          <a:effectLst/>
                        </a:rPr>
                        <a:t>Building</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North</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East</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South</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West</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Dormers</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Sills</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142183342"/>
                  </a:ext>
                </a:extLst>
              </a:tr>
              <a:tr h="354907">
                <a:tc>
                  <a:txBody>
                    <a:bodyPr/>
                    <a:lstStyle/>
                    <a:p>
                      <a:pPr algn="ctr" fontAlgn="b"/>
                      <a:r>
                        <a:rPr lang="en-US" sz="1100" u="none" strike="noStrike" dirty="0">
                          <a:effectLst/>
                        </a:rPr>
                        <a:t>103/107</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466595155"/>
                  </a:ext>
                </a:extLst>
              </a:tr>
              <a:tr h="354907">
                <a:tc>
                  <a:txBody>
                    <a:bodyPr/>
                    <a:lstStyle/>
                    <a:p>
                      <a:pPr algn="ctr" fontAlgn="b"/>
                      <a:r>
                        <a:rPr lang="en-US" sz="1100" u="none" strike="noStrike" dirty="0">
                          <a:effectLst/>
                        </a:rPr>
                        <a:t>95/99</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TUP</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X</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102545916"/>
                  </a:ext>
                </a:extLst>
              </a:tr>
              <a:tr h="378566">
                <a:tc>
                  <a:txBody>
                    <a:bodyPr/>
                    <a:lstStyle/>
                    <a:p>
                      <a:pPr algn="ctr" fontAlgn="b"/>
                      <a:r>
                        <a:rPr lang="en-US" sz="1100" u="none" strike="noStrike" dirty="0">
                          <a:effectLst/>
                        </a:rPr>
                        <a:t>87/91</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TUP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X</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648941998"/>
                  </a:ext>
                </a:extLst>
              </a:tr>
              <a:tr h="378566">
                <a:tc>
                  <a:txBody>
                    <a:bodyPr/>
                    <a:lstStyle/>
                    <a:p>
                      <a:pPr algn="ctr" fontAlgn="b"/>
                      <a:r>
                        <a:rPr lang="en-US" sz="1100" u="none" strike="noStrike" dirty="0">
                          <a:effectLst/>
                        </a:rPr>
                        <a:t>79/83</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TUP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TUP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X</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147893979"/>
                  </a:ext>
                </a:extLst>
              </a:tr>
              <a:tr h="354907">
                <a:tc>
                  <a:txBody>
                    <a:bodyPr/>
                    <a:lstStyle/>
                    <a:p>
                      <a:pPr algn="ctr" fontAlgn="b"/>
                      <a:r>
                        <a:rPr lang="en-US" sz="1100" u="none" strike="noStrike" dirty="0">
                          <a:effectLst/>
                        </a:rPr>
                        <a:t>71/75</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885865696"/>
                  </a:ext>
                </a:extLst>
              </a:tr>
              <a:tr h="354907">
                <a:tc>
                  <a:txBody>
                    <a:bodyPr/>
                    <a:lstStyle/>
                    <a:p>
                      <a:pPr algn="ctr" fontAlgn="b"/>
                      <a:r>
                        <a:rPr lang="en-US" sz="1100" u="none" strike="noStrike" dirty="0">
                          <a:effectLst/>
                        </a:rPr>
                        <a:t>63/67</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b="0" i="0" u="none" strike="noStrike" dirty="0">
                          <a:solidFill>
                            <a:srgbClr val="000000"/>
                          </a:solidFill>
                          <a:effectLst/>
                          <a:latin typeface="Calibri" panose="020F0502020204030204" pitchFamily="34" charset="0"/>
                        </a:rPr>
                        <a:t>F</a:t>
                      </a:r>
                    </a:p>
                  </a:txBody>
                  <a:tcPr marL="0" marR="0" marT="0"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597017554"/>
                  </a:ext>
                </a:extLst>
              </a:tr>
              <a:tr h="354907">
                <a:tc>
                  <a:txBody>
                    <a:bodyPr/>
                    <a:lstStyle/>
                    <a:p>
                      <a:pPr algn="ctr" fontAlgn="b"/>
                      <a:r>
                        <a:rPr lang="en-US" sz="1100" u="none" strike="noStrike" dirty="0">
                          <a:effectLst/>
                        </a:rPr>
                        <a:t>55/59</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W</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371556209"/>
                  </a:ext>
                </a:extLst>
              </a:tr>
              <a:tr h="354907">
                <a:tc>
                  <a:txBody>
                    <a:bodyPr/>
                    <a:lstStyle/>
                    <a:p>
                      <a:pPr algn="ctr" fontAlgn="b"/>
                      <a:r>
                        <a:rPr lang="en-US" sz="1100" u="none" strike="noStrike" dirty="0">
                          <a:effectLst/>
                        </a:rPr>
                        <a:t>47/51</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272846615"/>
                  </a:ext>
                </a:extLst>
              </a:tr>
              <a:tr h="378566">
                <a:tc>
                  <a:txBody>
                    <a:bodyPr/>
                    <a:lstStyle/>
                    <a:p>
                      <a:pPr algn="ctr" fontAlgn="b"/>
                      <a:r>
                        <a:rPr lang="en-US" sz="1100" u="none" strike="noStrike" dirty="0">
                          <a:effectLst/>
                        </a:rPr>
                        <a:t>39/43</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F</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TUP</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F</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612929387"/>
                  </a:ext>
                </a:extLst>
              </a:tr>
            </a:tbl>
          </a:graphicData>
        </a:graphic>
      </p:graphicFrame>
      <p:sp>
        <p:nvSpPr>
          <p:cNvPr id="5" name="TextBox 4">
            <a:extLst>
              <a:ext uri="{FF2B5EF4-FFF2-40B4-BE49-F238E27FC236}">
                <a16:creationId xmlns:a16="http://schemas.microsoft.com/office/drawing/2014/main" id="{C5D6F596-646C-474E-A399-D9B10B65EC1E}"/>
              </a:ext>
            </a:extLst>
          </p:cNvPr>
          <p:cNvSpPr txBox="1"/>
          <p:nvPr/>
        </p:nvSpPr>
        <p:spPr>
          <a:xfrm>
            <a:off x="9125712" y="3186272"/>
            <a:ext cx="2578608" cy="2862322"/>
          </a:xfrm>
          <a:prstGeom prst="rect">
            <a:avLst/>
          </a:prstGeom>
          <a:noFill/>
        </p:spPr>
        <p:txBody>
          <a:bodyPr wrap="square" rtlCol="0">
            <a:spAutoFit/>
          </a:bodyPr>
          <a:lstStyle/>
          <a:p>
            <a:r>
              <a:rPr lang="en-US" dirty="0"/>
              <a:t>T=Triangle</a:t>
            </a:r>
          </a:p>
          <a:p>
            <a:r>
              <a:rPr lang="en-US" dirty="0"/>
              <a:t>W=Wall</a:t>
            </a:r>
          </a:p>
          <a:p>
            <a:r>
              <a:rPr lang="en-US" dirty="0"/>
              <a:t>S=Shingles</a:t>
            </a:r>
          </a:p>
          <a:p>
            <a:r>
              <a:rPr lang="en-US" dirty="0"/>
              <a:t>G=Garage Door Trim</a:t>
            </a:r>
          </a:p>
          <a:p>
            <a:r>
              <a:rPr lang="en-US" dirty="0"/>
              <a:t>D=Door</a:t>
            </a:r>
          </a:p>
          <a:p>
            <a:r>
              <a:rPr lang="en-US" dirty="0"/>
              <a:t>DW=Divider Wall</a:t>
            </a:r>
          </a:p>
          <a:p>
            <a:r>
              <a:rPr lang="en-US" dirty="0"/>
              <a:t>TUP=Touch Up</a:t>
            </a:r>
          </a:p>
          <a:p>
            <a:r>
              <a:rPr lang="en-US" dirty="0"/>
              <a:t>F=Facial Boards</a:t>
            </a:r>
          </a:p>
          <a:p>
            <a:r>
              <a:rPr lang="en-US" dirty="0"/>
              <a:t>X=Done</a:t>
            </a:r>
          </a:p>
          <a:p>
            <a:endParaRPr lang="en-US" dirty="0"/>
          </a:p>
        </p:txBody>
      </p:sp>
      <p:sp>
        <p:nvSpPr>
          <p:cNvPr id="3" name="Slide Number Placeholder 2">
            <a:extLst>
              <a:ext uri="{FF2B5EF4-FFF2-40B4-BE49-F238E27FC236}">
                <a16:creationId xmlns:a16="http://schemas.microsoft.com/office/drawing/2014/main" id="{5158AC12-E5A9-4D47-8B50-FC0BEA0A90EF}"/>
              </a:ext>
            </a:extLst>
          </p:cNvPr>
          <p:cNvSpPr>
            <a:spLocks noGrp="1"/>
          </p:cNvSpPr>
          <p:nvPr>
            <p:ph type="sldNum" sz="quarter" idx="12"/>
          </p:nvPr>
        </p:nvSpPr>
        <p:spPr/>
        <p:txBody>
          <a:bodyPr/>
          <a:lstStyle/>
          <a:p>
            <a:fld id="{645C26CC-C533-F04F-BBAD-CFA5314E2C81}" type="slidenum">
              <a:rPr lang="en-US" smtClean="0"/>
              <a:t>20</a:t>
            </a:fld>
            <a:endParaRPr lang="en-US"/>
          </a:p>
        </p:txBody>
      </p:sp>
    </p:spTree>
    <p:extLst>
      <p:ext uri="{BB962C8B-B14F-4D97-AF65-F5344CB8AC3E}">
        <p14:creationId xmlns:p14="http://schemas.microsoft.com/office/powerpoint/2010/main" val="5142204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8E03C-9C07-B64E-8141-2ACB846EBE6A}"/>
              </a:ext>
            </a:extLst>
          </p:cNvPr>
          <p:cNvSpPr>
            <a:spLocks noGrp="1"/>
          </p:cNvSpPr>
          <p:nvPr>
            <p:ph type="title"/>
          </p:nvPr>
        </p:nvSpPr>
        <p:spPr>
          <a:xfrm>
            <a:off x="966216" y="950341"/>
            <a:ext cx="10515600" cy="1325563"/>
          </a:xfrm>
        </p:spPr>
        <p:txBody>
          <a:bodyPr>
            <a:normAutofit fontScale="90000"/>
          </a:bodyPr>
          <a:lstStyle/>
          <a:p>
            <a:pPr algn="ctr"/>
            <a:r>
              <a:rPr lang="en-US" b="1" dirty="0">
                <a:latin typeface="+mn-lt"/>
              </a:rPr>
              <a:t>2020 Painting Work Completed Slide 2</a:t>
            </a:r>
            <a:br>
              <a:rPr lang="en-US" b="1" dirty="0"/>
            </a:br>
            <a:r>
              <a:rPr lang="en-US" sz="2700" b="1" dirty="0"/>
              <a:t>(Year 4 of New Strategy to Paint in Areas of Need Throughout the Community)</a:t>
            </a:r>
            <a:endParaRPr lang="en-US" sz="2700" dirty="0"/>
          </a:p>
        </p:txBody>
      </p:sp>
      <p:graphicFrame>
        <p:nvGraphicFramePr>
          <p:cNvPr id="4" name="Table 3">
            <a:extLst>
              <a:ext uri="{FF2B5EF4-FFF2-40B4-BE49-F238E27FC236}">
                <a16:creationId xmlns:a16="http://schemas.microsoft.com/office/drawing/2014/main" id="{CED920B9-467B-CC4C-A8BD-1676DA8C854B}"/>
              </a:ext>
            </a:extLst>
          </p:cNvPr>
          <p:cNvGraphicFramePr>
            <a:graphicFrameLocks noGrp="1"/>
          </p:cNvGraphicFramePr>
          <p:nvPr>
            <p:extLst>
              <p:ext uri="{D42A27DB-BD31-4B8C-83A1-F6EECF244321}">
                <p14:modId xmlns:p14="http://schemas.microsoft.com/office/powerpoint/2010/main" val="1436023666"/>
              </p:ext>
            </p:extLst>
          </p:nvPr>
        </p:nvGraphicFramePr>
        <p:xfrm>
          <a:off x="1627632" y="2275904"/>
          <a:ext cx="7150605" cy="3594544"/>
        </p:xfrm>
        <a:graphic>
          <a:graphicData uri="http://schemas.openxmlformats.org/drawingml/2006/table">
            <a:tbl>
              <a:tblPr firstRow="1" firstCol="1" bandRow="1">
                <a:tableStyleId>{5C22544A-7EE6-4342-B048-85BDC9FD1C3A}</a:tableStyleId>
              </a:tblPr>
              <a:tblGrid>
                <a:gridCol w="1021515">
                  <a:extLst>
                    <a:ext uri="{9D8B030D-6E8A-4147-A177-3AD203B41FA5}">
                      <a16:colId xmlns:a16="http://schemas.microsoft.com/office/drawing/2014/main" val="3130698527"/>
                    </a:ext>
                  </a:extLst>
                </a:gridCol>
                <a:gridCol w="1021515">
                  <a:extLst>
                    <a:ext uri="{9D8B030D-6E8A-4147-A177-3AD203B41FA5}">
                      <a16:colId xmlns:a16="http://schemas.microsoft.com/office/drawing/2014/main" val="3071443261"/>
                    </a:ext>
                  </a:extLst>
                </a:gridCol>
                <a:gridCol w="1021515">
                  <a:extLst>
                    <a:ext uri="{9D8B030D-6E8A-4147-A177-3AD203B41FA5}">
                      <a16:colId xmlns:a16="http://schemas.microsoft.com/office/drawing/2014/main" val="1778634828"/>
                    </a:ext>
                  </a:extLst>
                </a:gridCol>
                <a:gridCol w="1021515">
                  <a:extLst>
                    <a:ext uri="{9D8B030D-6E8A-4147-A177-3AD203B41FA5}">
                      <a16:colId xmlns:a16="http://schemas.microsoft.com/office/drawing/2014/main" val="3687978342"/>
                    </a:ext>
                  </a:extLst>
                </a:gridCol>
                <a:gridCol w="1021515">
                  <a:extLst>
                    <a:ext uri="{9D8B030D-6E8A-4147-A177-3AD203B41FA5}">
                      <a16:colId xmlns:a16="http://schemas.microsoft.com/office/drawing/2014/main" val="745622605"/>
                    </a:ext>
                  </a:extLst>
                </a:gridCol>
                <a:gridCol w="1021515">
                  <a:extLst>
                    <a:ext uri="{9D8B030D-6E8A-4147-A177-3AD203B41FA5}">
                      <a16:colId xmlns:a16="http://schemas.microsoft.com/office/drawing/2014/main" val="1541389935"/>
                    </a:ext>
                  </a:extLst>
                </a:gridCol>
                <a:gridCol w="1021515">
                  <a:extLst>
                    <a:ext uri="{9D8B030D-6E8A-4147-A177-3AD203B41FA5}">
                      <a16:colId xmlns:a16="http://schemas.microsoft.com/office/drawing/2014/main" val="1260852529"/>
                    </a:ext>
                  </a:extLst>
                </a:gridCol>
              </a:tblGrid>
              <a:tr h="396457">
                <a:tc>
                  <a:txBody>
                    <a:bodyPr/>
                    <a:lstStyle/>
                    <a:p>
                      <a:pPr algn="ctr" fontAlgn="b"/>
                      <a:r>
                        <a:rPr lang="en-US" sz="1100" u="none" strike="noStrike" dirty="0">
                          <a:effectLst/>
                        </a:rPr>
                        <a:t>Building</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North</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East</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South</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West</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Dormers</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Sills</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748070855"/>
                  </a:ext>
                </a:extLst>
              </a:tr>
              <a:tr h="396457">
                <a:tc>
                  <a:txBody>
                    <a:bodyPr/>
                    <a:lstStyle/>
                    <a:p>
                      <a:pPr algn="ctr" fontAlgn="b"/>
                      <a:r>
                        <a:rPr lang="en-US" sz="1100" u="none" strike="noStrike" dirty="0">
                          <a:effectLst/>
                        </a:rPr>
                        <a:t>31/35</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W</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F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500220990"/>
                  </a:ext>
                </a:extLst>
              </a:tr>
              <a:tr h="396457">
                <a:tc>
                  <a:txBody>
                    <a:bodyPr/>
                    <a:lstStyle/>
                    <a:p>
                      <a:pPr algn="ctr" fontAlgn="b"/>
                      <a:r>
                        <a:rPr lang="en-US" sz="1100" u="none" strike="noStrike" dirty="0">
                          <a:effectLst/>
                        </a:rPr>
                        <a:t>23/27</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TUP/G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S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06835778"/>
                  </a:ext>
                </a:extLst>
              </a:tr>
              <a:tr h="396457">
                <a:tc>
                  <a:txBody>
                    <a:bodyPr/>
                    <a:lstStyle/>
                    <a:p>
                      <a:pPr algn="ctr" fontAlgn="b"/>
                      <a:r>
                        <a:rPr lang="en-US" sz="1100" u="none" strike="noStrike" dirty="0">
                          <a:effectLst/>
                        </a:rPr>
                        <a:t>19/451</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b="0" i="0" u="none" strike="noStrike" dirty="0">
                          <a:solidFill>
                            <a:srgbClr val="000000"/>
                          </a:solidFill>
                          <a:effectLst/>
                          <a:latin typeface="Calibri" panose="020F0502020204030204" pitchFamily="34" charset="0"/>
                        </a:rPr>
                        <a:t>F</a:t>
                      </a:r>
                    </a:p>
                  </a:txBody>
                  <a:tcPr marL="0" marR="0" marT="0"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978857415"/>
                  </a:ext>
                </a:extLst>
              </a:tr>
              <a:tr h="396457">
                <a:tc>
                  <a:txBody>
                    <a:bodyPr/>
                    <a:lstStyle/>
                    <a:p>
                      <a:pPr algn="ctr" fontAlgn="b"/>
                      <a:r>
                        <a:rPr lang="en-US" sz="1100" u="none" strike="noStrike" dirty="0">
                          <a:effectLst/>
                        </a:rPr>
                        <a:t>385/395</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W</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W</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498563531"/>
                  </a:ext>
                </a:extLst>
              </a:tr>
              <a:tr h="396457">
                <a:tc>
                  <a:txBody>
                    <a:bodyPr/>
                    <a:lstStyle/>
                    <a:p>
                      <a:pPr algn="ctr" fontAlgn="b"/>
                      <a:r>
                        <a:rPr lang="en-US" sz="1100" u="none" strike="noStrike" dirty="0">
                          <a:effectLst/>
                        </a:rPr>
                        <a:t>62/68</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T/W</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X </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097108156"/>
                  </a:ext>
                </a:extLst>
              </a:tr>
              <a:tr h="396457">
                <a:tc>
                  <a:txBody>
                    <a:bodyPr/>
                    <a:lstStyle/>
                    <a:p>
                      <a:pPr algn="ctr" fontAlgn="b"/>
                      <a:r>
                        <a:rPr lang="en-US" sz="1100" u="none" strike="noStrike" dirty="0">
                          <a:effectLst/>
                        </a:rPr>
                        <a:t>52/58</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T/W/DW</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W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X </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579940750"/>
                  </a:ext>
                </a:extLst>
              </a:tr>
              <a:tr h="396457">
                <a:tc>
                  <a:txBody>
                    <a:bodyPr/>
                    <a:lstStyle/>
                    <a:p>
                      <a:pPr algn="ctr" fontAlgn="b"/>
                      <a:r>
                        <a:rPr lang="en-US" sz="1100" u="none" strike="noStrike" dirty="0">
                          <a:effectLst/>
                        </a:rPr>
                        <a:t>42/46</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T/W/DW</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473502540"/>
                  </a:ext>
                </a:extLst>
              </a:tr>
              <a:tr h="422888">
                <a:tc>
                  <a:txBody>
                    <a:bodyPr/>
                    <a:lstStyle/>
                    <a:p>
                      <a:pPr algn="ctr" fontAlgn="b"/>
                      <a:r>
                        <a:rPr lang="en-US" sz="1100" u="none" strike="noStrike" dirty="0">
                          <a:effectLst/>
                        </a:rPr>
                        <a:t>34/38</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T/W/DW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W</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W</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TUP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12472170"/>
                  </a:ext>
                </a:extLst>
              </a:tr>
            </a:tbl>
          </a:graphicData>
        </a:graphic>
      </p:graphicFrame>
      <p:sp>
        <p:nvSpPr>
          <p:cNvPr id="5" name="Rectangle 4">
            <a:extLst>
              <a:ext uri="{FF2B5EF4-FFF2-40B4-BE49-F238E27FC236}">
                <a16:creationId xmlns:a16="http://schemas.microsoft.com/office/drawing/2014/main" id="{AC553FF4-A2EB-6849-8F20-B86B9411C15D}"/>
              </a:ext>
            </a:extLst>
          </p:cNvPr>
          <p:cNvSpPr/>
          <p:nvPr/>
        </p:nvSpPr>
        <p:spPr>
          <a:xfrm>
            <a:off x="9223248" y="2913672"/>
            <a:ext cx="2389632" cy="2585323"/>
          </a:xfrm>
          <a:prstGeom prst="rect">
            <a:avLst/>
          </a:prstGeom>
        </p:spPr>
        <p:txBody>
          <a:bodyPr wrap="square">
            <a:spAutoFit/>
          </a:bodyPr>
          <a:lstStyle/>
          <a:p>
            <a:r>
              <a:rPr lang="en-US" dirty="0"/>
              <a:t>T=Triangle</a:t>
            </a:r>
          </a:p>
          <a:p>
            <a:r>
              <a:rPr lang="en-US" dirty="0"/>
              <a:t>W=Wall</a:t>
            </a:r>
          </a:p>
          <a:p>
            <a:r>
              <a:rPr lang="en-US" dirty="0"/>
              <a:t>S=Shingles</a:t>
            </a:r>
          </a:p>
          <a:p>
            <a:r>
              <a:rPr lang="en-US" dirty="0"/>
              <a:t>G=Garage Door Trim</a:t>
            </a:r>
          </a:p>
          <a:p>
            <a:r>
              <a:rPr lang="en-US" dirty="0"/>
              <a:t>D=Door</a:t>
            </a:r>
          </a:p>
          <a:p>
            <a:r>
              <a:rPr lang="en-US" dirty="0"/>
              <a:t>DW=Divider Wall</a:t>
            </a:r>
          </a:p>
          <a:p>
            <a:r>
              <a:rPr lang="en-US" dirty="0"/>
              <a:t>TUP=Touch Up</a:t>
            </a:r>
          </a:p>
          <a:p>
            <a:r>
              <a:rPr lang="en-US" dirty="0"/>
              <a:t>F=Facia</a:t>
            </a:r>
          </a:p>
          <a:p>
            <a:r>
              <a:rPr lang="en-US" dirty="0"/>
              <a:t>X=Done</a:t>
            </a:r>
          </a:p>
        </p:txBody>
      </p:sp>
      <p:sp>
        <p:nvSpPr>
          <p:cNvPr id="3" name="Slide Number Placeholder 2">
            <a:extLst>
              <a:ext uri="{FF2B5EF4-FFF2-40B4-BE49-F238E27FC236}">
                <a16:creationId xmlns:a16="http://schemas.microsoft.com/office/drawing/2014/main" id="{D5DE8088-B658-854E-92B4-D9CF947D648C}"/>
              </a:ext>
            </a:extLst>
          </p:cNvPr>
          <p:cNvSpPr>
            <a:spLocks noGrp="1"/>
          </p:cNvSpPr>
          <p:nvPr>
            <p:ph type="sldNum" sz="quarter" idx="12"/>
          </p:nvPr>
        </p:nvSpPr>
        <p:spPr/>
        <p:txBody>
          <a:bodyPr/>
          <a:lstStyle/>
          <a:p>
            <a:fld id="{645C26CC-C533-F04F-BBAD-CFA5314E2C81}" type="slidenum">
              <a:rPr lang="en-US" smtClean="0"/>
              <a:t>21</a:t>
            </a:fld>
            <a:endParaRPr lang="en-US"/>
          </a:p>
        </p:txBody>
      </p:sp>
    </p:spTree>
    <p:extLst>
      <p:ext uri="{BB962C8B-B14F-4D97-AF65-F5344CB8AC3E}">
        <p14:creationId xmlns:p14="http://schemas.microsoft.com/office/powerpoint/2010/main" val="22844758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773" y="1180671"/>
            <a:ext cx="10515600" cy="1325563"/>
          </a:xfrm>
        </p:spPr>
        <p:txBody>
          <a:bodyPr/>
          <a:lstStyle/>
          <a:p>
            <a:pPr algn="ctr"/>
            <a:r>
              <a:rPr lang="en-US" b="1" dirty="0">
                <a:latin typeface="+mn-lt"/>
              </a:rPr>
              <a:t>Drainage Programs</a:t>
            </a:r>
          </a:p>
        </p:txBody>
      </p:sp>
      <p:sp>
        <p:nvSpPr>
          <p:cNvPr id="3" name="TextBox 2"/>
          <p:cNvSpPr txBox="1"/>
          <p:nvPr/>
        </p:nvSpPr>
        <p:spPr>
          <a:xfrm>
            <a:off x="887627" y="2506234"/>
            <a:ext cx="10060130" cy="2616101"/>
          </a:xfrm>
          <a:prstGeom prst="rect">
            <a:avLst/>
          </a:prstGeom>
          <a:noFill/>
        </p:spPr>
        <p:txBody>
          <a:bodyPr wrap="square" rtlCol="0">
            <a:spAutoFit/>
          </a:bodyPr>
          <a:lstStyle/>
          <a:p>
            <a:r>
              <a:rPr lang="en-US" sz="2800" b="1" dirty="0"/>
              <a:t>Efforts to Reduce Park View Flooding Continued with Good Results</a:t>
            </a:r>
          </a:p>
          <a:p>
            <a:pPr marL="914400" lvl="1" indent="-457200">
              <a:buFont typeface="Arial" panose="020B0604020202020204" pitchFamily="34" charset="0"/>
              <a:buChar char="•"/>
            </a:pPr>
            <a:r>
              <a:rPr lang="en-US" sz="2000" b="1" dirty="0"/>
              <a:t>4 Direct-to-Street Drains were Cleaned</a:t>
            </a:r>
          </a:p>
          <a:p>
            <a:pPr marL="914400" lvl="1" indent="-457200">
              <a:buFont typeface="Arial" panose="020B0604020202020204" pitchFamily="34" charset="0"/>
              <a:buChar char="•"/>
            </a:pPr>
            <a:r>
              <a:rPr lang="en-US" sz="2000" b="1" dirty="0"/>
              <a:t>An Additional Drain for 385/395 to be Scheduled (Need a Contractor)</a:t>
            </a:r>
          </a:p>
          <a:p>
            <a:pPr marL="914400" lvl="1" indent="-457200">
              <a:buFont typeface="Arial" panose="020B0604020202020204" pitchFamily="34" charset="0"/>
              <a:buChar char="•"/>
            </a:pPr>
            <a:r>
              <a:rPr lang="en-US" sz="2000" b="1" dirty="0"/>
              <a:t>Pond Sump Pump Level Control Improved</a:t>
            </a:r>
          </a:p>
          <a:p>
            <a:r>
              <a:rPr lang="en-US" sz="2800" b="1" dirty="0"/>
              <a:t>Efforts to Eliminate Front Yard Flooding at 19/451 Completed</a:t>
            </a:r>
          </a:p>
          <a:p>
            <a:pPr marL="800100" lvl="1" indent="-342900">
              <a:buFont typeface="Arial" panose="020B0604020202020204" pitchFamily="34" charset="0"/>
              <a:buChar char="•"/>
            </a:pPr>
            <a:r>
              <a:rPr lang="en-US" sz="2000" b="1" dirty="0"/>
              <a:t>Adjustments Made to Electrical Hookup</a:t>
            </a:r>
          </a:p>
          <a:p>
            <a:endParaRPr lang="en-US" sz="2800" b="1" dirty="0"/>
          </a:p>
        </p:txBody>
      </p:sp>
      <p:sp>
        <p:nvSpPr>
          <p:cNvPr id="4" name="Slide Number Placeholder 3">
            <a:extLst>
              <a:ext uri="{FF2B5EF4-FFF2-40B4-BE49-F238E27FC236}">
                <a16:creationId xmlns:a16="http://schemas.microsoft.com/office/drawing/2014/main" id="{14A76A27-B7DB-7E46-89EF-E950EBFAB30F}"/>
              </a:ext>
            </a:extLst>
          </p:cNvPr>
          <p:cNvSpPr>
            <a:spLocks noGrp="1"/>
          </p:cNvSpPr>
          <p:nvPr>
            <p:ph type="sldNum" sz="quarter" idx="12"/>
          </p:nvPr>
        </p:nvSpPr>
        <p:spPr/>
        <p:txBody>
          <a:bodyPr/>
          <a:lstStyle/>
          <a:p>
            <a:fld id="{645C26CC-C533-F04F-BBAD-CFA5314E2C81}" type="slidenum">
              <a:rPr lang="en-US" smtClean="0"/>
              <a:t>22</a:t>
            </a:fld>
            <a:endParaRPr lang="en-US"/>
          </a:p>
        </p:txBody>
      </p:sp>
    </p:spTree>
    <p:extLst>
      <p:ext uri="{BB962C8B-B14F-4D97-AF65-F5344CB8AC3E}">
        <p14:creationId xmlns:p14="http://schemas.microsoft.com/office/powerpoint/2010/main" val="1869162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85254"/>
            <a:ext cx="10515600" cy="1325563"/>
          </a:xfrm>
        </p:spPr>
        <p:txBody>
          <a:bodyPr/>
          <a:lstStyle/>
          <a:p>
            <a:pPr algn="ctr"/>
            <a:r>
              <a:rPr lang="en-US" b="1" dirty="0">
                <a:latin typeface="+mn-lt"/>
              </a:rPr>
              <a:t>Pond Embankment Restorations Program</a:t>
            </a:r>
          </a:p>
        </p:txBody>
      </p:sp>
      <p:sp>
        <p:nvSpPr>
          <p:cNvPr id="3" name="TextBox 2"/>
          <p:cNvSpPr txBox="1"/>
          <p:nvPr/>
        </p:nvSpPr>
        <p:spPr>
          <a:xfrm>
            <a:off x="4086318" y="2432283"/>
            <a:ext cx="4448432" cy="3139321"/>
          </a:xfrm>
          <a:prstGeom prst="rect">
            <a:avLst/>
          </a:prstGeom>
          <a:noFill/>
        </p:spPr>
        <p:txBody>
          <a:bodyPr wrap="square" rtlCol="0">
            <a:spAutoFit/>
          </a:bodyPr>
          <a:lstStyle/>
          <a:p>
            <a:pPr marL="571500" indent="-571500">
              <a:buFont typeface="Arial" panose="020B0604020202020204" pitchFamily="34" charset="0"/>
              <a:buChar char="•"/>
            </a:pPr>
            <a:r>
              <a:rPr lang="en-US" sz="3600" dirty="0"/>
              <a:t>History</a:t>
            </a:r>
          </a:p>
          <a:p>
            <a:pPr marL="571500" indent="-571500">
              <a:buFont typeface="Arial" panose="020B0604020202020204" pitchFamily="34" charset="0"/>
              <a:buChar char="•"/>
            </a:pPr>
            <a:r>
              <a:rPr lang="en-US" sz="3600" dirty="0"/>
              <a:t>Project Principles</a:t>
            </a:r>
          </a:p>
          <a:p>
            <a:pPr marL="571500" indent="-571500">
              <a:buFont typeface="Arial" panose="020B0604020202020204" pitchFamily="34" charset="0"/>
              <a:buChar char="•"/>
            </a:pPr>
            <a:r>
              <a:rPr lang="en-US" sz="3600" dirty="0"/>
              <a:t>Work Completed  </a:t>
            </a:r>
          </a:p>
          <a:p>
            <a:pPr marL="571500" indent="-571500">
              <a:buFont typeface="Arial" panose="020B0604020202020204" pitchFamily="34" charset="0"/>
              <a:buChar char="•"/>
            </a:pPr>
            <a:r>
              <a:rPr lang="en-US" sz="3600" dirty="0"/>
              <a:t>Current Status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B165337F-56C3-2E42-99C3-A384A30B9349}"/>
              </a:ext>
            </a:extLst>
          </p:cNvPr>
          <p:cNvSpPr>
            <a:spLocks noGrp="1"/>
          </p:cNvSpPr>
          <p:nvPr>
            <p:ph type="sldNum" sz="quarter" idx="12"/>
          </p:nvPr>
        </p:nvSpPr>
        <p:spPr/>
        <p:txBody>
          <a:bodyPr/>
          <a:lstStyle/>
          <a:p>
            <a:fld id="{645C26CC-C533-F04F-BBAD-CFA5314E2C81}" type="slidenum">
              <a:rPr lang="en-US" smtClean="0"/>
              <a:t>23</a:t>
            </a:fld>
            <a:endParaRPr lang="en-US"/>
          </a:p>
        </p:txBody>
      </p:sp>
    </p:spTree>
    <p:extLst>
      <p:ext uri="{BB962C8B-B14F-4D97-AF65-F5344CB8AC3E}">
        <p14:creationId xmlns:p14="http://schemas.microsoft.com/office/powerpoint/2010/main" val="16447977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3A5C9-8045-BD48-9454-0CC4A6CCDE7C}"/>
              </a:ext>
            </a:extLst>
          </p:cNvPr>
          <p:cNvSpPr>
            <a:spLocks noGrp="1"/>
          </p:cNvSpPr>
          <p:nvPr>
            <p:ph type="title"/>
          </p:nvPr>
        </p:nvSpPr>
        <p:spPr>
          <a:xfrm>
            <a:off x="765048" y="767461"/>
            <a:ext cx="10515600" cy="1325563"/>
          </a:xfrm>
        </p:spPr>
        <p:txBody>
          <a:bodyPr/>
          <a:lstStyle/>
          <a:p>
            <a:pPr algn="ctr"/>
            <a:r>
              <a:rPr lang="en-US" b="1" dirty="0">
                <a:latin typeface="+mn-lt"/>
              </a:rPr>
              <a:t>Embankment History From 5 Years Ago</a:t>
            </a:r>
          </a:p>
        </p:txBody>
      </p:sp>
      <p:sp>
        <p:nvSpPr>
          <p:cNvPr id="3" name="TextBox 2">
            <a:extLst>
              <a:ext uri="{FF2B5EF4-FFF2-40B4-BE49-F238E27FC236}">
                <a16:creationId xmlns:a16="http://schemas.microsoft.com/office/drawing/2014/main" id="{E6B9186F-AFE5-7C44-BF45-59FB1D9CCC41}"/>
              </a:ext>
            </a:extLst>
          </p:cNvPr>
          <p:cNvSpPr txBox="1"/>
          <p:nvPr/>
        </p:nvSpPr>
        <p:spPr>
          <a:xfrm>
            <a:off x="1514856" y="2231136"/>
            <a:ext cx="9765792" cy="3539430"/>
          </a:xfrm>
          <a:prstGeom prst="rect">
            <a:avLst/>
          </a:prstGeom>
          <a:noFill/>
        </p:spPr>
        <p:txBody>
          <a:bodyPr wrap="square" rtlCol="0">
            <a:spAutoFit/>
          </a:bodyPr>
          <a:lstStyle/>
          <a:p>
            <a:r>
              <a:rPr lang="en-US" sz="2800" dirty="0"/>
              <a:t>Planter Cracks &amp; Embankment Sloughing in  2 Areas Observed</a:t>
            </a:r>
          </a:p>
          <a:p>
            <a:r>
              <a:rPr lang="en-US" sz="2800" dirty="0"/>
              <a:t>Base Rock Under Patio Washed Away #55</a:t>
            </a:r>
          </a:p>
          <a:p>
            <a:r>
              <a:rPr lang="en-US" sz="2800" dirty="0"/>
              <a:t>Determined that the Embankment is an HOA Responsibility </a:t>
            </a:r>
          </a:p>
          <a:p>
            <a:r>
              <a:rPr lang="en-US" sz="2800" dirty="0"/>
              <a:t>Restoration Project Recognized by Design Review Committee</a:t>
            </a:r>
          </a:p>
          <a:p>
            <a:r>
              <a:rPr lang="en-US" sz="2800" dirty="0"/>
              <a:t>$120,000 Set Aside in LRP for Remediation</a:t>
            </a:r>
          </a:p>
          <a:p>
            <a:r>
              <a:rPr lang="en-US" sz="2800" dirty="0"/>
              <a:t>Full Investigation of Options Initiated &amp; Completed</a:t>
            </a:r>
          </a:p>
          <a:p>
            <a:r>
              <a:rPr lang="en-US" sz="2800" dirty="0"/>
              <a:t>Members Advised at Annual Meetings &amp; Mailings</a:t>
            </a:r>
          </a:p>
          <a:p>
            <a:r>
              <a:rPr lang="en-US" sz="2800" dirty="0"/>
              <a:t>  </a:t>
            </a:r>
          </a:p>
        </p:txBody>
      </p:sp>
      <p:sp>
        <p:nvSpPr>
          <p:cNvPr id="4" name="Slide Number Placeholder 3">
            <a:extLst>
              <a:ext uri="{FF2B5EF4-FFF2-40B4-BE49-F238E27FC236}">
                <a16:creationId xmlns:a16="http://schemas.microsoft.com/office/drawing/2014/main" id="{EA738A84-7AD6-D44B-B499-8300EDF7F6B5}"/>
              </a:ext>
            </a:extLst>
          </p:cNvPr>
          <p:cNvSpPr>
            <a:spLocks noGrp="1"/>
          </p:cNvSpPr>
          <p:nvPr>
            <p:ph type="sldNum" sz="quarter" idx="12"/>
          </p:nvPr>
        </p:nvSpPr>
        <p:spPr/>
        <p:txBody>
          <a:bodyPr/>
          <a:lstStyle/>
          <a:p>
            <a:fld id="{645C26CC-C533-F04F-BBAD-CFA5314E2C81}" type="slidenum">
              <a:rPr lang="en-US" smtClean="0"/>
              <a:t>24</a:t>
            </a:fld>
            <a:endParaRPr lang="en-US"/>
          </a:p>
        </p:txBody>
      </p:sp>
    </p:spTree>
    <p:extLst>
      <p:ext uri="{BB962C8B-B14F-4D97-AF65-F5344CB8AC3E}">
        <p14:creationId xmlns:p14="http://schemas.microsoft.com/office/powerpoint/2010/main" val="17015283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4865D-980D-DD45-8B95-3FCB8643A4C9}"/>
              </a:ext>
            </a:extLst>
          </p:cNvPr>
          <p:cNvSpPr>
            <a:spLocks noGrp="1"/>
          </p:cNvSpPr>
          <p:nvPr>
            <p:ph type="title"/>
          </p:nvPr>
        </p:nvSpPr>
        <p:spPr>
          <a:xfrm>
            <a:off x="838200" y="932053"/>
            <a:ext cx="10515600" cy="1325563"/>
          </a:xfrm>
        </p:spPr>
        <p:txBody>
          <a:bodyPr>
            <a:normAutofit/>
          </a:bodyPr>
          <a:lstStyle/>
          <a:p>
            <a:pPr algn="ctr"/>
            <a:r>
              <a:rPr lang="en-US" sz="5400" b="1" dirty="0">
                <a:latin typeface="+mn-lt"/>
              </a:rPr>
              <a:t>Project Principles</a:t>
            </a:r>
          </a:p>
        </p:txBody>
      </p:sp>
      <p:sp>
        <p:nvSpPr>
          <p:cNvPr id="3" name="TextBox 2">
            <a:extLst>
              <a:ext uri="{FF2B5EF4-FFF2-40B4-BE49-F238E27FC236}">
                <a16:creationId xmlns:a16="http://schemas.microsoft.com/office/drawing/2014/main" id="{D3BE702C-4FBE-E145-9508-9972D4479A76}"/>
              </a:ext>
            </a:extLst>
          </p:cNvPr>
          <p:cNvSpPr txBox="1"/>
          <p:nvPr/>
        </p:nvSpPr>
        <p:spPr>
          <a:xfrm>
            <a:off x="1488219" y="2436544"/>
            <a:ext cx="10058400" cy="3970318"/>
          </a:xfrm>
          <a:prstGeom prst="rect">
            <a:avLst/>
          </a:prstGeom>
          <a:noFill/>
        </p:spPr>
        <p:txBody>
          <a:bodyPr wrap="square" rtlCol="0">
            <a:spAutoFit/>
          </a:bodyPr>
          <a:lstStyle/>
          <a:p>
            <a:r>
              <a:rPr lang="en-US" sz="2800" dirty="0"/>
              <a:t>Provide a Practical &amp; Cost Effective Solution that would Last</a:t>
            </a:r>
          </a:p>
          <a:p>
            <a:r>
              <a:rPr lang="en-US" sz="2800" dirty="0"/>
              <a:t>Work to Minimize Financial Impact (Avoid Assessment if Possible)</a:t>
            </a:r>
          </a:p>
          <a:p>
            <a:r>
              <a:rPr lang="en-US" sz="2800" dirty="0"/>
              <a:t>Engage Design Review Committee Throughout the Process</a:t>
            </a:r>
          </a:p>
          <a:p>
            <a:r>
              <a:rPr lang="en-US" sz="2800" dirty="0"/>
              <a:t>Explore Multiple Options</a:t>
            </a:r>
          </a:p>
          <a:p>
            <a:r>
              <a:rPr lang="en-US" sz="2800" dirty="0"/>
              <a:t>Ensure that All Regulatory Requirements are Addressed</a:t>
            </a:r>
          </a:p>
          <a:p>
            <a:r>
              <a:rPr lang="en-US" sz="2800" dirty="0"/>
              <a:t>Ensure that All Contracts are Developed and Signed  </a:t>
            </a:r>
          </a:p>
          <a:p>
            <a:r>
              <a:rPr lang="en-US" sz="2800" dirty="0"/>
              <a:t>Make Sure Drainage is Not Adversely Impacted</a:t>
            </a:r>
          </a:p>
          <a:p>
            <a:r>
              <a:rPr lang="en-US" sz="2800" dirty="0"/>
              <a:t>Make Sure Any Future Sloughing can be Measured</a:t>
            </a:r>
          </a:p>
          <a:p>
            <a:endParaRPr lang="en-US" sz="2800" dirty="0"/>
          </a:p>
        </p:txBody>
      </p:sp>
      <p:sp>
        <p:nvSpPr>
          <p:cNvPr id="4" name="Slide Number Placeholder 3">
            <a:extLst>
              <a:ext uri="{FF2B5EF4-FFF2-40B4-BE49-F238E27FC236}">
                <a16:creationId xmlns:a16="http://schemas.microsoft.com/office/drawing/2014/main" id="{F32EB86D-E0FA-A541-8023-3F37493069AF}"/>
              </a:ext>
            </a:extLst>
          </p:cNvPr>
          <p:cNvSpPr>
            <a:spLocks noGrp="1"/>
          </p:cNvSpPr>
          <p:nvPr>
            <p:ph type="sldNum" sz="quarter" idx="12"/>
          </p:nvPr>
        </p:nvSpPr>
        <p:spPr/>
        <p:txBody>
          <a:bodyPr/>
          <a:lstStyle/>
          <a:p>
            <a:fld id="{645C26CC-C533-F04F-BBAD-CFA5314E2C81}" type="slidenum">
              <a:rPr lang="en-US" smtClean="0"/>
              <a:t>25</a:t>
            </a:fld>
            <a:endParaRPr lang="en-US"/>
          </a:p>
        </p:txBody>
      </p:sp>
    </p:spTree>
    <p:extLst>
      <p:ext uri="{BB962C8B-B14F-4D97-AF65-F5344CB8AC3E}">
        <p14:creationId xmlns:p14="http://schemas.microsoft.com/office/powerpoint/2010/main" val="25928069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BD910-825B-8C4B-8FD8-A5D2B537B0F5}"/>
              </a:ext>
            </a:extLst>
          </p:cNvPr>
          <p:cNvSpPr>
            <a:spLocks noGrp="1"/>
          </p:cNvSpPr>
          <p:nvPr>
            <p:ph type="title"/>
          </p:nvPr>
        </p:nvSpPr>
        <p:spPr>
          <a:xfrm>
            <a:off x="655320" y="1046022"/>
            <a:ext cx="10515600" cy="1325563"/>
          </a:xfrm>
        </p:spPr>
        <p:txBody>
          <a:bodyPr/>
          <a:lstStyle/>
          <a:p>
            <a:pPr algn="ctr"/>
            <a:r>
              <a:rPr lang="en-US" b="1" dirty="0">
                <a:latin typeface="+mn-lt"/>
              </a:rPr>
              <a:t>Actions Completed</a:t>
            </a:r>
          </a:p>
        </p:txBody>
      </p:sp>
      <p:sp>
        <p:nvSpPr>
          <p:cNvPr id="3" name="TextBox 2">
            <a:extLst>
              <a:ext uri="{FF2B5EF4-FFF2-40B4-BE49-F238E27FC236}">
                <a16:creationId xmlns:a16="http://schemas.microsoft.com/office/drawing/2014/main" id="{923D9314-565F-4947-A50D-464E666292AC}"/>
              </a:ext>
            </a:extLst>
          </p:cNvPr>
          <p:cNvSpPr txBox="1"/>
          <p:nvPr/>
        </p:nvSpPr>
        <p:spPr>
          <a:xfrm>
            <a:off x="1683954" y="2371585"/>
            <a:ext cx="10040112" cy="2985433"/>
          </a:xfrm>
          <a:prstGeom prst="rect">
            <a:avLst/>
          </a:prstGeom>
          <a:noFill/>
        </p:spPr>
        <p:txBody>
          <a:bodyPr wrap="square" rtlCol="0">
            <a:spAutoFit/>
          </a:bodyPr>
          <a:lstStyle/>
          <a:p>
            <a:r>
              <a:rPr lang="en-US" sz="2800" dirty="0"/>
              <a:t>Hired Geotech Engineer/Alpine Geotechnical</a:t>
            </a:r>
          </a:p>
          <a:p>
            <a:r>
              <a:rPr lang="en-US" sz="2800" dirty="0"/>
              <a:t>Hired Civil Engineer/Larsen Engineering &amp; Surveying</a:t>
            </a:r>
          </a:p>
          <a:p>
            <a:r>
              <a:rPr lang="en-US" sz="2800" dirty="0"/>
              <a:t>Hired Earthwork Contractor/Randy </a:t>
            </a:r>
            <a:r>
              <a:rPr lang="en-US" sz="2800" dirty="0" err="1"/>
              <a:t>Gambala</a:t>
            </a:r>
            <a:r>
              <a:rPr lang="en-US" sz="2800" dirty="0"/>
              <a:t> Excavating</a:t>
            </a:r>
          </a:p>
          <a:p>
            <a:r>
              <a:rPr lang="en-US" sz="2800" dirty="0"/>
              <a:t>Obtained All Required Agency Approvals</a:t>
            </a:r>
          </a:p>
          <a:p>
            <a:r>
              <a:rPr lang="en-US" sz="2800" dirty="0"/>
              <a:t>Completed Easement Contract</a:t>
            </a:r>
          </a:p>
          <a:p>
            <a:pPr lvl="2"/>
            <a:r>
              <a:rPr lang="en-US" sz="2000" dirty="0"/>
              <a:t>(Eagle Bend Golf Club/HOA/9 Pond Owners)</a:t>
            </a:r>
          </a:p>
          <a:p>
            <a:r>
              <a:rPr lang="en-US" sz="2800" dirty="0"/>
              <a:t>Launched the Program </a:t>
            </a:r>
          </a:p>
        </p:txBody>
      </p:sp>
      <p:sp>
        <p:nvSpPr>
          <p:cNvPr id="4" name="Slide Number Placeholder 3">
            <a:extLst>
              <a:ext uri="{FF2B5EF4-FFF2-40B4-BE49-F238E27FC236}">
                <a16:creationId xmlns:a16="http://schemas.microsoft.com/office/drawing/2014/main" id="{D81C9FA4-2506-064A-9862-13931FBDAF07}"/>
              </a:ext>
            </a:extLst>
          </p:cNvPr>
          <p:cNvSpPr>
            <a:spLocks noGrp="1"/>
          </p:cNvSpPr>
          <p:nvPr>
            <p:ph type="sldNum" sz="quarter" idx="12"/>
          </p:nvPr>
        </p:nvSpPr>
        <p:spPr/>
        <p:txBody>
          <a:bodyPr/>
          <a:lstStyle/>
          <a:p>
            <a:fld id="{645C26CC-C533-F04F-BBAD-CFA5314E2C81}" type="slidenum">
              <a:rPr lang="en-US" smtClean="0"/>
              <a:t>26</a:t>
            </a:fld>
            <a:endParaRPr lang="en-US"/>
          </a:p>
        </p:txBody>
      </p:sp>
    </p:spTree>
    <p:extLst>
      <p:ext uri="{BB962C8B-B14F-4D97-AF65-F5344CB8AC3E}">
        <p14:creationId xmlns:p14="http://schemas.microsoft.com/office/powerpoint/2010/main" val="17195873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AE143-E52B-6C49-A684-DE5FCF95F827}"/>
              </a:ext>
            </a:extLst>
          </p:cNvPr>
          <p:cNvSpPr>
            <a:spLocks noGrp="1"/>
          </p:cNvSpPr>
          <p:nvPr>
            <p:ph type="title"/>
          </p:nvPr>
        </p:nvSpPr>
        <p:spPr>
          <a:xfrm>
            <a:off x="417576" y="631253"/>
            <a:ext cx="10515600" cy="1325563"/>
          </a:xfrm>
        </p:spPr>
        <p:txBody>
          <a:bodyPr>
            <a:normAutofit/>
          </a:bodyPr>
          <a:lstStyle/>
          <a:p>
            <a:pPr algn="ctr"/>
            <a:r>
              <a:rPr lang="en-US" sz="5400" b="1" dirty="0">
                <a:latin typeface="+mn-lt"/>
              </a:rPr>
              <a:t>Status</a:t>
            </a:r>
          </a:p>
        </p:txBody>
      </p:sp>
      <p:sp>
        <p:nvSpPr>
          <p:cNvPr id="3" name="TextBox 2">
            <a:extLst>
              <a:ext uri="{FF2B5EF4-FFF2-40B4-BE49-F238E27FC236}">
                <a16:creationId xmlns:a16="http://schemas.microsoft.com/office/drawing/2014/main" id="{795D01BA-7E18-DD45-BB5B-FFEE5804EF01}"/>
              </a:ext>
            </a:extLst>
          </p:cNvPr>
          <p:cNvSpPr txBox="1"/>
          <p:nvPr/>
        </p:nvSpPr>
        <p:spPr>
          <a:xfrm>
            <a:off x="1974575" y="1956816"/>
            <a:ext cx="7805530" cy="2585323"/>
          </a:xfrm>
          <a:prstGeom prst="rect">
            <a:avLst/>
          </a:prstGeom>
          <a:noFill/>
        </p:spPr>
        <p:txBody>
          <a:bodyPr wrap="square" rtlCol="0">
            <a:spAutoFit/>
          </a:bodyPr>
          <a:lstStyle/>
          <a:p>
            <a:r>
              <a:rPr lang="en-US" dirty="0"/>
              <a:t>Drainage Pipes Successfully Identified to Protect Proper Drainage</a:t>
            </a:r>
          </a:p>
          <a:p>
            <a:r>
              <a:rPr lang="en-US" dirty="0"/>
              <a:t>Contractor Contract Developed and Signed</a:t>
            </a:r>
          </a:p>
          <a:p>
            <a:r>
              <a:rPr lang="en-US" dirty="0"/>
              <a:t>Work Started and Expected to Be Completed (Sections A &amp; B) in About a Month</a:t>
            </a:r>
          </a:p>
          <a:p>
            <a:r>
              <a:rPr lang="en-US" dirty="0"/>
              <a:t>Path for Equipment Access Between #51 &amp; #55  Done</a:t>
            </a:r>
          </a:p>
          <a:p>
            <a:r>
              <a:rPr lang="en-US" dirty="0"/>
              <a:t>Path Between #35 &amp; # #39 To Be Scheduled</a:t>
            </a:r>
          </a:p>
          <a:p>
            <a:endParaRPr lang="en-US" dirty="0"/>
          </a:p>
          <a:p>
            <a:endParaRPr lang="en-US" dirty="0"/>
          </a:p>
          <a:p>
            <a:r>
              <a:rPr lang="en-US" dirty="0"/>
              <a:t>Note:  Access Required Temporary Relocation of HVAC Compressors, Removal of Some Landscaping, Sidewalk Protection </a:t>
            </a:r>
          </a:p>
        </p:txBody>
      </p:sp>
      <p:sp>
        <p:nvSpPr>
          <p:cNvPr id="4" name="Slide Number Placeholder 3">
            <a:extLst>
              <a:ext uri="{FF2B5EF4-FFF2-40B4-BE49-F238E27FC236}">
                <a16:creationId xmlns:a16="http://schemas.microsoft.com/office/drawing/2014/main" id="{297AFE3E-6FC8-1347-A295-F94896C8DADE}"/>
              </a:ext>
            </a:extLst>
          </p:cNvPr>
          <p:cNvSpPr>
            <a:spLocks noGrp="1"/>
          </p:cNvSpPr>
          <p:nvPr>
            <p:ph type="sldNum" sz="quarter" idx="12"/>
          </p:nvPr>
        </p:nvSpPr>
        <p:spPr/>
        <p:txBody>
          <a:bodyPr/>
          <a:lstStyle/>
          <a:p>
            <a:fld id="{645C26CC-C533-F04F-BBAD-CFA5314E2C81}" type="slidenum">
              <a:rPr lang="en-US" smtClean="0"/>
              <a:t>27</a:t>
            </a:fld>
            <a:endParaRPr lang="en-US"/>
          </a:p>
        </p:txBody>
      </p:sp>
    </p:spTree>
    <p:extLst>
      <p:ext uri="{BB962C8B-B14F-4D97-AF65-F5344CB8AC3E}">
        <p14:creationId xmlns:p14="http://schemas.microsoft.com/office/powerpoint/2010/main" val="28832066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66D5E-C611-5F40-97D7-F847EEB8BDEB}"/>
              </a:ext>
            </a:extLst>
          </p:cNvPr>
          <p:cNvSpPr>
            <a:spLocks noGrp="1"/>
          </p:cNvSpPr>
          <p:nvPr>
            <p:ph type="title"/>
          </p:nvPr>
        </p:nvSpPr>
        <p:spPr>
          <a:xfrm>
            <a:off x="691896" y="804037"/>
            <a:ext cx="10515600" cy="1325563"/>
          </a:xfrm>
        </p:spPr>
        <p:txBody>
          <a:bodyPr>
            <a:normAutofit/>
          </a:bodyPr>
          <a:lstStyle/>
          <a:p>
            <a:pPr algn="ctr"/>
            <a:r>
              <a:rPr lang="en-US" sz="5400" b="1">
                <a:latin typeface="+mn-lt"/>
              </a:rPr>
              <a:t>Roof Program</a:t>
            </a:r>
          </a:p>
        </p:txBody>
      </p:sp>
      <p:sp>
        <p:nvSpPr>
          <p:cNvPr id="3" name="TextBox 2">
            <a:extLst>
              <a:ext uri="{FF2B5EF4-FFF2-40B4-BE49-F238E27FC236}">
                <a16:creationId xmlns:a16="http://schemas.microsoft.com/office/drawing/2014/main" id="{A8E3F5A5-2CD9-3C44-9DD9-B66DEF8448B4}"/>
              </a:ext>
            </a:extLst>
          </p:cNvPr>
          <p:cNvSpPr txBox="1"/>
          <p:nvPr/>
        </p:nvSpPr>
        <p:spPr>
          <a:xfrm>
            <a:off x="3145536" y="2359152"/>
            <a:ext cx="5065776" cy="1754326"/>
          </a:xfrm>
          <a:prstGeom prst="rect">
            <a:avLst/>
          </a:prstGeom>
          <a:noFill/>
        </p:spPr>
        <p:txBody>
          <a:bodyPr wrap="square" rtlCol="0">
            <a:spAutoFit/>
          </a:bodyPr>
          <a:lstStyle/>
          <a:p>
            <a:r>
              <a:rPr lang="en-US" sz="2400" b="1"/>
              <a:t>Review Strategy</a:t>
            </a:r>
          </a:p>
          <a:p>
            <a:pPr marL="285750" indent="-285750">
              <a:buFont typeface="Arial" panose="020B0604020202020204" pitchFamily="34" charset="0"/>
              <a:buChar char="•"/>
            </a:pPr>
            <a:r>
              <a:rPr lang="en-US"/>
              <a:t>Estimated Roofing Priority Assumptions</a:t>
            </a:r>
          </a:p>
          <a:p>
            <a:pPr marL="285750" indent="-285750">
              <a:buFont typeface="Arial" panose="020B0604020202020204" pitchFamily="34" charset="0"/>
              <a:buChar char="•"/>
            </a:pPr>
            <a:r>
              <a:rPr lang="en-US"/>
              <a:t>Schedule</a:t>
            </a:r>
          </a:p>
          <a:p>
            <a:r>
              <a:rPr lang="en-US" sz="2400" b="1"/>
              <a:t>Status</a:t>
            </a:r>
          </a:p>
          <a:p>
            <a:r>
              <a:rPr lang="en-US" sz="2400" b="1"/>
              <a:t>Warranty</a:t>
            </a:r>
          </a:p>
        </p:txBody>
      </p:sp>
      <p:sp>
        <p:nvSpPr>
          <p:cNvPr id="4" name="Slide Number Placeholder 3">
            <a:extLst>
              <a:ext uri="{FF2B5EF4-FFF2-40B4-BE49-F238E27FC236}">
                <a16:creationId xmlns:a16="http://schemas.microsoft.com/office/drawing/2014/main" id="{6EAF2B25-D6C8-BC4B-9BAF-C757F33802E1}"/>
              </a:ext>
            </a:extLst>
          </p:cNvPr>
          <p:cNvSpPr>
            <a:spLocks noGrp="1"/>
          </p:cNvSpPr>
          <p:nvPr>
            <p:ph type="sldNum" sz="quarter" idx="12"/>
          </p:nvPr>
        </p:nvSpPr>
        <p:spPr/>
        <p:txBody>
          <a:bodyPr/>
          <a:lstStyle/>
          <a:p>
            <a:fld id="{645C26CC-C533-F04F-BBAD-CFA5314E2C81}" type="slidenum">
              <a:rPr lang="en-US" smtClean="0"/>
              <a:t>28</a:t>
            </a:fld>
            <a:endParaRPr lang="en-US"/>
          </a:p>
        </p:txBody>
      </p:sp>
    </p:spTree>
    <p:extLst>
      <p:ext uri="{BB962C8B-B14F-4D97-AF65-F5344CB8AC3E}">
        <p14:creationId xmlns:p14="http://schemas.microsoft.com/office/powerpoint/2010/main" val="5719316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5905" y="926599"/>
            <a:ext cx="10515600" cy="1325563"/>
          </a:xfrm>
        </p:spPr>
        <p:txBody>
          <a:bodyPr>
            <a:normAutofit/>
          </a:bodyPr>
          <a:lstStyle/>
          <a:p>
            <a:pPr algn="ctr"/>
            <a:r>
              <a:rPr lang="en-US" sz="5400" b="1" dirty="0">
                <a:latin typeface="+mn-lt"/>
              </a:rPr>
              <a:t>Roof Replacement Strategy</a:t>
            </a:r>
          </a:p>
        </p:txBody>
      </p:sp>
      <p:sp>
        <p:nvSpPr>
          <p:cNvPr id="3" name="TextBox 2"/>
          <p:cNvSpPr txBox="1"/>
          <p:nvPr/>
        </p:nvSpPr>
        <p:spPr>
          <a:xfrm>
            <a:off x="1159202" y="2695814"/>
            <a:ext cx="10082303" cy="3108543"/>
          </a:xfrm>
          <a:prstGeom prst="rect">
            <a:avLst/>
          </a:prstGeom>
          <a:noFill/>
        </p:spPr>
        <p:txBody>
          <a:bodyPr wrap="square" rtlCol="0">
            <a:spAutoFit/>
          </a:bodyPr>
          <a:lstStyle/>
          <a:p>
            <a:r>
              <a:rPr lang="en-US" sz="2800" b="1" dirty="0"/>
              <a:t>The Roofing Priority is Based on Several Considerations</a:t>
            </a:r>
          </a:p>
          <a:p>
            <a:pPr marL="800100" lvl="1" indent="-342900">
              <a:buFont typeface="Arial" panose="020B0604020202020204" pitchFamily="34" charset="0"/>
              <a:buChar char="•"/>
            </a:pPr>
            <a:r>
              <a:rPr lang="en-US" sz="2400" b="1" dirty="0"/>
              <a:t>Life Assumptions Provided by the 2017 CertainTeed Inspector’s Report</a:t>
            </a:r>
          </a:p>
          <a:p>
            <a:pPr marL="800100" lvl="1" indent="-342900">
              <a:buFont typeface="Arial" panose="020B0604020202020204" pitchFamily="34" charset="0"/>
              <a:buChar char="•"/>
            </a:pPr>
            <a:r>
              <a:rPr lang="en-US" sz="2400" b="1" dirty="0"/>
              <a:t>Annual Roof Inspections (Evidence of Curling and Loss of Asphalt)</a:t>
            </a:r>
          </a:p>
          <a:p>
            <a:pPr marL="800100" lvl="1" indent="-342900">
              <a:buFont typeface="Arial" panose="020B0604020202020204" pitchFamily="34" charset="0"/>
              <a:buChar char="•"/>
            </a:pPr>
            <a:r>
              <a:rPr lang="en-US" sz="2400" b="1" dirty="0"/>
              <a:t>The Availability of a Quality Firm for Replacement Roofing</a:t>
            </a:r>
          </a:p>
          <a:p>
            <a:pPr marL="800100" lvl="1" indent="-342900">
              <a:buFont typeface="Arial" panose="020B0604020202020204" pitchFamily="34" charset="0"/>
              <a:buChar char="•"/>
            </a:pPr>
            <a:r>
              <a:rPr lang="en-US" sz="2400" b="1" dirty="0"/>
              <a:t>Annual Recommendations of Our Design Review Committee </a:t>
            </a:r>
          </a:p>
          <a:p>
            <a:pPr lvl="1"/>
            <a:r>
              <a:rPr lang="en-US" sz="2400" b="1" dirty="0"/>
              <a:t> </a:t>
            </a:r>
          </a:p>
          <a:p>
            <a:r>
              <a:rPr lang="en-US" sz="2400" b="1" dirty="0"/>
              <a:t> </a:t>
            </a:r>
          </a:p>
          <a:p>
            <a:endParaRPr lang="en-US" sz="2400" b="1" dirty="0"/>
          </a:p>
        </p:txBody>
      </p:sp>
      <p:sp>
        <p:nvSpPr>
          <p:cNvPr id="4" name="Slide Number Placeholder 3">
            <a:extLst>
              <a:ext uri="{FF2B5EF4-FFF2-40B4-BE49-F238E27FC236}">
                <a16:creationId xmlns:a16="http://schemas.microsoft.com/office/drawing/2014/main" id="{D8419CEB-3048-5740-BF92-B1D007F37F97}"/>
              </a:ext>
            </a:extLst>
          </p:cNvPr>
          <p:cNvSpPr>
            <a:spLocks noGrp="1"/>
          </p:cNvSpPr>
          <p:nvPr>
            <p:ph type="sldNum" sz="quarter" idx="12"/>
          </p:nvPr>
        </p:nvSpPr>
        <p:spPr/>
        <p:txBody>
          <a:bodyPr/>
          <a:lstStyle/>
          <a:p>
            <a:fld id="{645C26CC-C533-F04F-BBAD-CFA5314E2C81}" type="slidenum">
              <a:rPr lang="en-US" smtClean="0"/>
              <a:t>29</a:t>
            </a:fld>
            <a:endParaRPr lang="en-US"/>
          </a:p>
        </p:txBody>
      </p:sp>
    </p:spTree>
    <p:extLst>
      <p:ext uri="{BB962C8B-B14F-4D97-AF65-F5344CB8AC3E}">
        <p14:creationId xmlns:p14="http://schemas.microsoft.com/office/powerpoint/2010/main" val="354664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17291"/>
            <a:ext cx="10515600" cy="1133891"/>
          </a:xfrm>
        </p:spPr>
        <p:txBody>
          <a:bodyPr>
            <a:normAutofit/>
          </a:bodyPr>
          <a:lstStyle/>
          <a:p>
            <a:pPr algn="ctr"/>
            <a:r>
              <a:rPr lang="en-US" sz="5400" b="1" dirty="0">
                <a:latin typeface="+mn-lt"/>
              </a:rPr>
              <a:t>Agenda</a:t>
            </a:r>
          </a:p>
        </p:txBody>
      </p:sp>
      <p:sp>
        <p:nvSpPr>
          <p:cNvPr id="4" name="TextBox 3"/>
          <p:cNvSpPr txBox="1"/>
          <p:nvPr/>
        </p:nvSpPr>
        <p:spPr>
          <a:xfrm>
            <a:off x="2698764" y="1418660"/>
            <a:ext cx="8019738" cy="4431983"/>
          </a:xfrm>
          <a:prstGeom prst="rect">
            <a:avLst/>
          </a:prstGeom>
          <a:noFill/>
        </p:spPr>
        <p:txBody>
          <a:bodyPr wrap="square" rtlCol="0">
            <a:spAutoFit/>
          </a:bodyPr>
          <a:lstStyle/>
          <a:p>
            <a:r>
              <a:rPr lang="en-US" sz="2400" b="1" dirty="0"/>
              <a:t>President’s Overview</a:t>
            </a:r>
          </a:p>
          <a:p>
            <a:r>
              <a:rPr lang="en-US" sz="2400" b="1" dirty="0"/>
              <a:t>Establishment of a Quorum &amp; Old Business (Proxy)</a:t>
            </a:r>
          </a:p>
          <a:p>
            <a:r>
              <a:rPr lang="en-US" sz="2400" b="1" dirty="0"/>
              <a:t>Treasurer’s Report</a:t>
            </a:r>
          </a:p>
          <a:p>
            <a:r>
              <a:rPr lang="en-US" sz="2400" b="1" dirty="0"/>
              <a:t>Projects Update from Long Range Plan (LRP)</a:t>
            </a:r>
          </a:p>
          <a:p>
            <a:pPr lvl="1"/>
            <a:r>
              <a:rPr lang="en-US" sz="2400" b="1" dirty="0"/>
              <a:t>Roofing &amp; Roofing Strategy</a:t>
            </a:r>
          </a:p>
          <a:p>
            <a:pPr lvl="1"/>
            <a:r>
              <a:rPr lang="en-US" sz="2400" b="1" dirty="0"/>
              <a:t>Embankment Restoration</a:t>
            </a:r>
          </a:p>
          <a:p>
            <a:pPr lvl="1"/>
            <a:r>
              <a:rPr lang="en-US" sz="2400" b="1" dirty="0"/>
              <a:t>Painting</a:t>
            </a:r>
          </a:p>
          <a:p>
            <a:pPr lvl="1"/>
            <a:r>
              <a:rPr lang="en-US" sz="2400" b="1" dirty="0"/>
              <a:t>Patio Sealing</a:t>
            </a:r>
          </a:p>
          <a:p>
            <a:r>
              <a:rPr lang="en-US" sz="2400" b="1" dirty="0"/>
              <a:t>Good Neighbor Issues (Services &amp; CC&amp;R Restrictions)</a:t>
            </a:r>
          </a:p>
          <a:p>
            <a:r>
              <a:rPr lang="en-US" sz="2400" b="1" dirty="0"/>
              <a:t>Acknowledgments </a:t>
            </a:r>
          </a:p>
          <a:p>
            <a:r>
              <a:rPr lang="en-US" sz="2400" b="1" dirty="0"/>
              <a:t>Board Nominations </a:t>
            </a:r>
          </a:p>
          <a:p>
            <a:endParaRPr lang="en-US" dirty="0"/>
          </a:p>
        </p:txBody>
      </p:sp>
      <p:sp>
        <p:nvSpPr>
          <p:cNvPr id="3" name="Slide Number Placeholder 2">
            <a:extLst>
              <a:ext uri="{FF2B5EF4-FFF2-40B4-BE49-F238E27FC236}">
                <a16:creationId xmlns:a16="http://schemas.microsoft.com/office/drawing/2014/main" id="{353DB96A-75C3-4247-A896-34A47878323C}"/>
              </a:ext>
            </a:extLst>
          </p:cNvPr>
          <p:cNvSpPr>
            <a:spLocks noGrp="1"/>
          </p:cNvSpPr>
          <p:nvPr>
            <p:ph type="sldNum" sz="quarter" idx="12"/>
          </p:nvPr>
        </p:nvSpPr>
        <p:spPr/>
        <p:txBody>
          <a:bodyPr/>
          <a:lstStyle/>
          <a:p>
            <a:fld id="{645C26CC-C533-F04F-BBAD-CFA5314E2C81}" type="slidenum">
              <a:rPr lang="en-US" smtClean="0"/>
              <a:t>3</a:t>
            </a:fld>
            <a:endParaRPr lang="en-US"/>
          </a:p>
        </p:txBody>
      </p:sp>
    </p:spTree>
    <p:extLst>
      <p:ext uri="{BB962C8B-B14F-4D97-AF65-F5344CB8AC3E}">
        <p14:creationId xmlns:p14="http://schemas.microsoft.com/office/powerpoint/2010/main" val="18217341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63CAD-2C8F-B44C-9AB5-4F23D1B29F1C}"/>
              </a:ext>
            </a:extLst>
          </p:cNvPr>
          <p:cNvSpPr>
            <a:spLocks noGrp="1"/>
          </p:cNvSpPr>
          <p:nvPr>
            <p:ph type="title"/>
          </p:nvPr>
        </p:nvSpPr>
        <p:spPr>
          <a:xfrm>
            <a:off x="596348" y="760305"/>
            <a:ext cx="10697817" cy="1325563"/>
          </a:xfrm>
        </p:spPr>
        <p:txBody>
          <a:bodyPr/>
          <a:lstStyle/>
          <a:p>
            <a:pPr algn="ctr"/>
            <a:r>
              <a:rPr lang="en-US" b="1">
                <a:latin typeface="+mn-lt"/>
              </a:rPr>
              <a:t>Current LRP Priority &amp; Estimated Year to Roof</a:t>
            </a:r>
          </a:p>
        </p:txBody>
      </p:sp>
      <p:graphicFrame>
        <p:nvGraphicFramePr>
          <p:cNvPr id="3" name="Table 2">
            <a:extLst>
              <a:ext uri="{FF2B5EF4-FFF2-40B4-BE49-F238E27FC236}">
                <a16:creationId xmlns:a16="http://schemas.microsoft.com/office/drawing/2014/main" id="{6A2E63C7-D39F-1748-A597-C368E2EFB317}"/>
              </a:ext>
            </a:extLst>
          </p:cNvPr>
          <p:cNvGraphicFramePr>
            <a:graphicFrameLocks noGrp="1"/>
          </p:cNvGraphicFramePr>
          <p:nvPr>
            <p:extLst>
              <p:ext uri="{D42A27DB-BD31-4B8C-83A1-F6EECF244321}">
                <p14:modId xmlns:p14="http://schemas.microsoft.com/office/powerpoint/2010/main" val="2617597137"/>
              </p:ext>
            </p:extLst>
          </p:nvPr>
        </p:nvGraphicFramePr>
        <p:xfrm>
          <a:off x="1015448" y="2287036"/>
          <a:ext cx="10041834" cy="3537294"/>
        </p:xfrm>
        <a:graphic>
          <a:graphicData uri="http://schemas.openxmlformats.org/drawingml/2006/table">
            <a:tbl>
              <a:tblPr firstRow="1" bandRow="1">
                <a:tableStyleId>{5C22544A-7EE6-4342-B048-85BDC9FD1C3A}</a:tableStyleId>
              </a:tblPr>
              <a:tblGrid>
                <a:gridCol w="1351721">
                  <a:extLst>
                    <a:ext uri="{9D8B030D-6E8A-4147-A177-3AD203B41FA5}">
                      <a16:colId xmlns:a16="http://schemas.microsoft.com/office/drawing/2014/main" val="744141091"/>
                    </a:ext>
                  </a:extLst>
                </a:gridCol>
                <a:gridCol w="6619461">
                  <a:extLst>
                    <a:ext uri="{9D8B030D-6E8A-4147-A177-3AD203B41FA5}">
                      <a16:colId xmlns:a16="http://schemas.microsoft.com/office/drawing/2014/main" val="2491066420"/>
                    </a:ext>
                  </a:extLst>
                </a:gridCol>
                <a:gridCol w="2070652">
                  <a:extLst>
                    <a:ext uri="{9D8B030D-6E8A-4147-A177-3AD203B41FA5}">
                      <a16:colId xmlns:a16="http://schemas.microsoft.com/office/drawing/2014/main" val="1595147617"/>
                    </a:ext>
                  </a:extLst>
                </a:gridCol>
              </a:tblGrid>
              <a:tr h="589549">
                <a:tc>
                  <a:txBody>
                    <a:bodyPr/>
                    <a:lstStyle/>
                    <a:p>
                      <a:pPr algn="ctr"/>
                      <a:r>
                        <a:rPr lang="en-US" sz="2800" b="1"/>
                        <a:t>Priority</a:t>
                      </a:r>
                    </a:p>
                  </a:txBody>
                  <a:tcPr/>
                </a:tc>
                <a:tc>
                  <a:txBody>
                    <a:bodyPr/>
                    <a:lstStyle/>
                    <a:p>
                      <a:r>
                        <a:rPr lang="en-US" sz="2800"/>
                        <a:t>Villas</a:t>
                      </a:r>
                    </a:p>
                  </a:txBody>
                  <a:tcPr/>
                </a:tc>
                <a:tc>
                  <a:txBody>
                    <a:bodyPr/>
                    <a:lstStyle/>
                    <a:p>
                      <a:pPr algn="ctr"/>
                      <a:r>
                        <a:rPr lang="en-US" sz="2800"/>
                        <a:t>Years</a:t>
                      </a:r>
                    </a:p>
                  </a:txBody>
                  <a:tcPr/>
                </a:tc>
                <a:extLst>
                  <a:ext uri="{0D108BD9-81ED-4DB2-BD59-A6C34878D82A}">
                    <a16:rowId xmlns:a16="http://schemas.microsoft.com/office/drawing/2014/main" val="1753026691"/>
                  </a:ext>
                </a:extLst>
              </a:tr>
              <a:tr h="589549">
                <a:tc>
                  <a:txBody>
                    <a:bodyPr/>
                    <a:lstStyle/>
                    <a:p>
                      <a:pPr algn="ctr"/>
                      <a:r>
                        <a:rPr lang="en-US" sz="2800" b="1"/>
                        <a:t>1</a:t>
                      </a:r>
                    </a:p>
                  </a:txBody>
                  <a:tcPr/>
                </a:tc>
                <a:tc>
                  <a:txBody>
                    <a:bodyPr/>
                    <a:lstStyle/>
                    <a:p>
                      <a:r>
                        <a:rPr lang="en-US" sz="2800"/>
                        <a:t>385/395   23/27</a:t>
                      </a:r>
                    </a:p>
                  </a:txBody>
                  <a:tcPr/>
                </a:tc>
                <a:tc>
                  <a:txBody>
                    <a:bodyPr/>
                    <a:lstStyle/>
                    <a:p>
                      <a:pPr algn="ctr"/>
                      <a:r>
                        <a:rPr lang="en-US" sz="2800"/>
                        <a:t>Done</a:t>
                      </a:r>
                    </a:p>
                  </a:txBody>
                  <a:tcPr/>
                </a:tc>
                <a:extLst>
                  <a:ext uri="{0D108BD9-81ED-4DB2-BD59-A6C34878D82A}">
                    <a16:rowId xmlns:a16="http://schemas.microsoft.com/office/drawing/2014/main" val="3839461465"/>
                  </a:ext>
                </a:extLst>
              </a:tr>
              <a:tr h="589549">
                <a:tc>
                  <a:txBody>
                    <a:bodyPr/>
                    <a:lstStyle/>
                    <a:p>
                      <a:pPr algn="ctr"/>
                      <a:r>
                        <a:rPr lang="en-US" sz="2800" b="1"/>
                        <a:t>2</a:t>
                      </a:r>
                    </a:p>
                  </a:txBody>
                  <a:tcPr/>
                </a:tc>
                <a:tc>
                  <a:txBody>
                    <a:bodyPr/>
                    <a:lstStyle/>
                    <a:p>
                      <a:r>
                        <a:rPr lang="en-US" sz="2800"/>
                        <a:t>39/43    31/35    47/51</a:t>
                      </a:r>
                    </a:p>
                  </a:txBody>
                  <a:tcPr/>
                </a:tc>
                <a:tc>
                  <a:txBody>
                    <a:bodyPr/>
                    <a:lstStyle/>
                    <a:p>
                      <a:pPr algn="ctr"/>
                      <a:r>
                        <a:rPr lang="en-US" sz="2800"/>
                        <a:t>2021-2022</a:t>
                      </a:r>
                    </a:p>
                  </a:txBody>
                  <a:tcPr/>
                </a:tc>
                <a:extLst>
                  <a:ext uri="{0D108BD9-81ED-4DB2-BD59-A6C34878D82A}">
                    <a16:rowId xmlns:a16="http://schemas.microsoft.com/office/drawing/2014/main" val="2091079620"/>
                  </a:ext>
                </a:extLst>
              </a:tr>
              <a:tr h="589549">
                <a:tc>
                  <a:txBody>
                    <a:bodyPr/>
                    <a:lstStyle/>
                    <a:p>
                      <a:pPr algn="ctr"/>
                      <a:r>
                        <a:rPr lang="en-US" sz="2800" b="1"/>
                        <a:t>3</a:t>
                      </a:r>
                    </a:p>
                  </a:txBody>
                  <a:tcPr/>
                </a:tc>
                <a:tc>
                  <a:txBody>
                    <a:bodyPr/>
                    <a:lstStyle/>
                    <a:p>
                      <a:r>
                        <a:rPr lang="en-US" sz="2800"/>
                        <a:t>52/58    42/46    62/68    34/38</a:t>
                      </a:r>
                    </a:p>
                  </a:txBody>
                  <a:tcPr/>
                </a:tc>
                <a:tc>
                  <a:txBody>
                    <a:bodyPr/>
                    <a:lstStyle/>
                    <a:p>
                      <a:pPr algn="ctr"/>
                      <a:r>
                        <a:rPr lang="en-US" sz="2800"/>
                        <a:t>2022-2024</a:t>
                      </a:r>
                    </a:p>
                  </a:txBody>
                  <a:tcPr/>
                </a:tc>
                <a:extLst>
                  <a:ext uri="{0D108BD9-81ED-4DB2-BD59-A6C34878D82A}">
                    <a16:rowId xmlns:a16="http://schemas.microsoft.com/office/drawing/2014/main" val="1961207661"/>
                  </a:ext>
                </a:extLst>
              </a:tr>
              <a:tr h="589549">
                <a:tc>
                  <a:txBody>
                    <a:bodyPr/>
                    <a:lstStyle/>
                    <a:p>
                      <a:pPr algn="ctr"/>
                      <a:r>
                        <a:rPr lang="en-US" sz="2800" b="1"/>
                        <a:t>4</a:t>
                      </a:r>
                    </a:p>
                  </a:txBody>
                  <a:tcPr/>
                </a:tc>
                <a:tc>
                  <a:txBody>
                    <a:bodyPr/>
                    <a:lstStyle/>
                    <a:p>
                      <a:r>
                        <a:rPr lang="en-US" sz="2800"/>
                        <a:t>79/83    71/75    55/59    63/67    451/19</a:t>
                      </a:r>
                    </a:p>
                  </a:txBody>
                  <a:tcPr/>
                </a:tc>
                <a:tc>
                  <a:txBody>
                    <a:bodyPr/>
                    <a:lstStyle/>
                    <a:p>
                      <a:pPr algn="ctr"/>
                      <a:r>
                        <a:rPr lang="en-US" sz="2800"/>
                        <a:t>2024-2025</a:t>
                      </a:r>
                    </a:p>
                  </a:txBody>
                  <a:tcPr/>
                </a:tc>
                <a:extLst>
                  <a:ext uri="{0D108BD9-81ED-4DB2-BD59-A6C34878D82A}">
                    <a16:rowId xmlns:a16="http://schemas.microsoft.com/office/drawing/2014/main" val="2645406868"/>
                  </a:ext>
                </a:extLst>
              </a:tr>
              <a:tr h="589549">
                <a:tc>
                  <a:txBody>
                    <a:bodyPr/>
                    <a:lstStyle/>
                    <a:p>
                      <a:pPr algn="ctr"/>
                      <a:r>
                        <a:rPr lang="en-US" sz="2800" b="1"/>
                        <a:t>5</a:t>
                      </a:r>
                    </a:p>
                  </a:txBody>
                  <a:tcPr/>
                </a:tc>
                <a:tc>
                  <a:txBody>
                    <a:bodyPr/>
                    <a:lstStyle/>
                    <a:p>
                      <a:r>
                        <a:rPr lang="en-US" sz="2800"/>
                        <a:t>87/91    95/99    103/107</a:t>
                      </a:r>
                    </a:p>
                  </a:txBody>
                  <a:tcPr/>
                </a:tc>
                <a:tc>
                  <a:txBody>
                    <a:bodyPr/>
                    <a:lstStyle/>
                    <a:p>
                      <a:pPr algn="ctr"/>
                      <a:r>
                        <a:rPr lang="en-US" sz="2800"/>
                        <a:t>2026</a:t>
                      </a:r>
                    </a:p>
                  </a:txBody>
                  <a:tcPr/>
                </a:tc>
                <a:extLst>
                  <a:ext uri="{0D108BD9-81ED-4DB2-BD59-A6C34878D82A}">
                    <a16:rowId xmlns:a16="http://schemas.microsoft.com/office/drawing/2014/main" val="1362719666"/>
                  </a:ext>
                </a:extLst>
              </a:tr>
            </a:tbl>
          </a:graphicData>
        </a:graphic>
      </p:graphicFrame>
      <p:sp>
        <p:nvSpPr>
          <p:cNvPr id="4" name="Slide Number Placeholder 3">
            <a:extLst>
              <a:ext uri="{FF2B5EF4-FFF2-40B4-BE49-F238E27FC236}">
                <a16:creationId xmlns:a16="http://schemas.microsoft.com/office/drawing/2014/main" id="{1EEB5A4D-A2F3-5646-88CF-6F691BB23554}"/>
              </a:ext>
            </a:extLst>
          </p:cNvPr>
          <p:cNvSpPr>
            <a:spLocks noGrp="1"/>
          </p:cNvSpPr>
          <p:nvPr>
            <p:ph type="sldNum" sz="quarter" idx="12"/>
          </p:nvPr>
        </p:nvSpPr>
        <p:spPr/>
        <p:txBody>
          <a:bodyPr/>
          <a:lstStyle/>
          <a:p>
            <a:fld id="{645C26CC-C533-F04F-BBAD-CFA5314E2C81}" type="slidenum">
              <a:rPr lang="en-US" smtClean="0"/>
              <a:t>30</a:t>
            </a:fld>
            <a:endParaRPr lang="en-US"/>
          </a:p>
        </p:txBody>
      </p:sp>
    </p:spTree>
    <p:extLst>
      <p:ext uri="{BB962C8B-B14F-4D97-AF65-F5344CB8AC3E}">
        <p14:creationId xmlns:p14="http://schemas.microsoft.com/office/powerpoint/2010/main" val="2021494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8790"/>
            <a:ext cx="10515600" cy="1325563"/>
          </a:xfrm>
        </p:spPr>
        <p:txBody>
          <a:bodyPr/>
          <a:lstStyle/>
          <a:p>
            <a:pPr algn="ctr"/>
            <a:r>
              <a:rPr lang="en-US" b="1">
                <a:latin typeface="+mn-lt"/>
              </a:rPr>
              <a:t>Roof Program Status</a:t>
            </a:r>
          </a:p>
        </p:txBody>
      </p:sp>
      <p:sp>
        <p:nvSpPr>
          <p:cNvPr id="3" name="TextBox 2"/>
          <p:cNvSpPr txBox="1"/>
          <p:nvPr/>
        </p:nvSpPr>
        <p:spPr>
          <a:xfrm>
            <a:off x="2902227" y="1964353"/>
            <a:ext cx="7045121" cy="4893647"/>
          </a:xfrm>
          <a:prstGeom prst="rect">
            <a:avLst/>
          </a:prstGeom>
          <a:noFill/>
        </p:spPr>
        <p:txBody>
          <a:bodyPr wrap="square" rtlCol="0">
            <a:spAutoFit/>
          </a:bodyPr>
          <a:lstStyle/>
          <a:p>
            <a:r>
              <a:rPr lang="en-US" sz="2800" b="1">
                <a:ea typeface="Cambria Math" charset="0"/>
                <a:cs typeface="Cambria Math" charset="0"/>
              </a:rPr>
              <a:t>Continuing with Rooftop Systems of Kalispell:</a:t>
            </a:r>
          </a:p>
          <a:p>
            <a:pPr marL="1257300" lvl="2" indent="-342900">
              <a:buFont typeface="Arial" charset="0"/>
              <a:buChar char="•"/>
            </a:pPr>
            <a:r>
              <a:rPr lang="en-US" sz="2000" b="1"/>
              <a:t>Pleased with Last Year’s Work</a:t>
            </a:r>
          </a:p>
          <a:p>
            <a:pPr marL="1257300" lvl="2" indent="-342900">
              <a:buFont typeface="Arial" charset="0"/>
              <a:buChar char="•"/>
            </a:pPr>
            <a:r>
              <a:rPr lang="en-US" sz="2000" b="1"/>
              <a:t>Pleased with the Quality of Each Job</a:t>
            </a:r>
          </a:p>
          <a:p>
            <a:pPr marL="1257300" lvl="2" indent="-342900">
              <a:buFont typeface="Arial" charset="0"/>
              <a:buChar char="•"/>
            </a:pPr>
            <a:r>
              <a:rPr lang="en-US" sz="2000" b="1"/>
              <a:t>Preferred Owens Corning Contractor</a:t>
            </a:r>
          </a:p>
          <a:p>
            <a:pPr marL="1257300" lvl="2" indent="-342900">
              <a:buFont typeface="Arial" charset="0"/>
              <a:buChar char="•"/>
            </a:pPr>
            <a:r>
              <a:rPr lang="en-US" sz="2000" b="1"/>
              <a:t>Successfully Obtained “Preferred” Warranties</a:t>
            </a:r>
          </a:p>
          <a:p>
            <a:r>
              <a:rPr lang="en-US" sz="2800" b="1"/>
              <a:t>Continuing with High Quality Materials:  </a:t>
            </a:r>
          </a:p>
          <a:p>
            <a:pPr marL="1257300" lvl="2" indent="-342900">
              <a:buFont typeface="Arial" panose="020B0604020202020204" pitchFamily="34" charset="0"/>
              <a:buChar char="•"/>
            </a:pPr>
            <a:r>
              <a:rPr lang="en-US" sz="2000" b="1"/>
              <a:t>Owens Corning Duration Shingles</a:t>
            </a:r>
          </a:p>
          <a:p>
            <a:pPr marL="1257300" lvl="2" indent="-342900">
              <a:buFont typeface="Arial" panose="020B0604020202020204" pitchFamily="34" charset="0"/>
              <a:buChar char="•"/>
            </a:pPr>
            <a:r>
              <a:rPr lang="en-US" sz="2000" b="1"/>
              <a:t>Upgraded Ice &amp; Water Shield </a:t>
            </a:r>
          </a:p>
          <a:p>
            <a:pPr marL="1257300" lvl="2" indent="-342900">
              <a:buFont typeface="Arial" panose="020B0604020202020204" pitchFamily="34" charset="0"/>
              <a:buChar char="•"/>
            </a:pPr>
            <a:r>
              <a:rPr lang="en-US" sz="2000" b="1"/>
              <a:t>Premium “Preferred” Transferrable Warranty</a:t>
            </a:r>
          </a:p>
          <a:p>
            <a:r>
              <a:rPr lang="en-US" sz="2800" b="1"/>
              <a:t>Roofing Started This Year:</a:t>
            </a:r>
          </a:p>
          <a:p>
            <a:pPr marL="1257300" lvl="2" indent="-342900">
              <a:buFont typeface="Arial" panose="020B0604020202020204" pitchFamily="34" charset="0"/>
              <a:buChar char="•"/>
            </a:pPr>
            <a:r>
              <a:rPr lang="en-US" sz="2000" b="1"/>
              <a:t>385/395 Completed</a:t>
            </a:r>
          </a:p>
          <a:p>
            <a:pPr marL="1257300" lvl="2" indent="-342900">
              <a:buFont typeface="Arial" panose="020B0604020202020204" pitchFamily="34" charset="0"/>
              <a:buChar char="•"/>
            </a:pPr>
            <a:r>
              <a:rPr lang="en-US" sz="2000" b="1"/>
              <a:t>31/35  39/43  47/51  To Start in August</a:t>
            </a:r>
          </a:p>
          <a:p>
            <a:r>
              <a:rPr lang="en-US" sz="2400" b="1"/>
              <a:t> </a:t>
            </a:r>
          </a:p>
          <a:p>
            <a:endParaRPr lang="en-US" sz="2400" b="1"/>
          </a:p>
        </p:txBody>
      </p:sp>
      <p:sp>
        <p:nvSpPr>
          <p:cNvPr id="4" name="Slide Number Placeholder 3">
            <a:extLst>
              <a:ext uri="{FF2B5EF4-FFF2-40B4-BE49-F238E27FC236}">
                <a16:creationId xmlns:a16="http://schemas.microsoft.com/office/drawing/2014/main" id="{7379E209-5E42-1C4B-A6FD-0F7C18BC917B}"/>
              </a:ext>
            </a:extLst>
          </p:cNvPr>
          <p:cNvSpPr>
            <a:spLocks noGrp="1"/>
          </p:cNvSpPr>
          <p:nvPr>
            <p:ph type="sldNum" sz="quarter" idx="12"/>
          </p:nvPr>
        </p:nvSpPr>
        <p:spPr/>
        <p:txBody>
          <a:bodyPr/>
          <a:lstStyle/>
          <a:p>
            <a:fld id="{645C26CC-C533-F04F-BBAD-CFA5314E2C81}" type="slidenum">
              <a:rPr lang="en-US" smtClean="0"/>
              <a:t>31</a:t>
            </a:fld>
            <a:endParaRPr lang="en-US"/>
          </a:p>
        </p:txBody>
      </p:sp>
    </p:spTree>
    <p:extLst>
      <p:ext uri="{BB962C8B-B14F-4D97-AF65-F5344CB8AC3E}">
        <p14:creationId xmlns:p14="http://schemas.microsoft.com/office/powerpoint/2010/main" val="16861544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46B71-BA05-2F4E-A22B-5BBE31125118}"/>
              </a:ext>
            </a:extLst>
          </p:cNvPr>
          <p:cNvSpPr>
            <a:spLocks noGrp="1"/>
          </p:cNvSpPr>
          <p:nvPr>
            <p:ph type="title"/>
          </p:nvPr>
        </p:nvSpPr>
        <p:spPr>
          <a:xfrm>
            <a:off x="656844" y="857064"/>
            <a:ext cx="10515600" cy="1325563"/>
          </a:xfrm>
        </p:spPr>
        <p:txBody>
          <a:bodyPr/>
          <a:lstStyle/>
          <a:p>
            <a:pPr algn="ctr"/>
            <a:r>
              <a:rPr lang="en-US" b="1">
                <a:latin typeface="+mn-lt"/>
              </a:rPr>
              <a:t>Warranty</a:t>
            </a:r>
          </a:p>
        </p:txBody>
      </p:sp>
      <p:sp>
        <p:nvSpPr>
          <p:cNvPr id="3" name="TextBox 2">
            <a:extLst>
              <a:ext uri="{FF2B5EF4-FFF2-40B4-BE49-F238E27FC236}">
                <a16:creationId xmlns:a16="http://schemas.microsoft.com/office/drawing/2014/main" id="{FF868072-9AF3-344D-8464-01F4C6BBE71B}"/>
              </a:ext>
            </a:extLst>
          </p:cNvPr>
          <p:cNvSpPr txBox="1"/>
          <p:nvPr/>
        </p:nvSpPr>
        <p:spPr>
          <a:xfrm>
            <a:off x="1019555" y="2074784"/>
            <a:ext cx="10152889" cy="2523768"/>
          </a:xfrm>
          <a:prstGeom prst="rect">
            <a:avLst/>
          </a:prstGeom>
          <a:noFill/>
        </p:spPr>
        <p:txBody>
          <a:bodyPr wrap="square" rtlCol="0">
            <a:spAutoFit/>
          </a:bodyPr>
          <a:lstStyle/>
          <a:p>
            <a:pPr marL="1657350" lvl="3" indent="-285750">
              <a:buFont typeface="Arial" panose="020B0604020202020204" pitchFamily="34" charset="0"/>
              <a:buChar char="•"/>
            </a:pPr>
            <a:r>
              <a:rPr lang="en-US" sz="2000" b="1" dirty="0"/>
              <a:t>Coverage Period:  50 Years</a:t>
            </a:r>
          </a:p>
          <a:p>
            <a:pPr marL="1657350" lvl="3" indent="-285750">
              <a:buFont typeface="Arial" panose="020B0604020202020204" pitchFamily="34" charset="0"/>
              <a:buChar char="•"/>
            </a:pPr>
            <a:r>
              <a:rPr lang="en-US" sz="2000" b="1" dirty="0"/>
              <a:t>First 20 Years Covers both Materials &amp; Workmanship </a:t>
            </a:r>
          </a:p>
          <a:p>
            <a:pPr marL="1657350" lvl="3" indent="-285750">
              <a:buFont typeface="Arial" panose="020B0604020202020204" pitchFamily="34" charset="0"/>
              <a:buChar char="•"/>
            </a:pPr>
            <a:r>
              <a:rPr lang="en-US" sz="2000" b="1" dirty="0"/>
              <a:t>After 20 Years Covers only Shingles on a Prorated Basis</a:t>
            </a:r>
          </a:p>
          <a:p>
            <a:pPr marL="1657350" lvl="3" indent="-285750">
              <a:buFont typeface="Arial" panose="020B0604020202020204" pitchFamily="34" charset="0"/>
              <a:buChar char="•"/>
            </a:pPr>
            <a:r>
              <a:rPr lang="en-US" sz="2000" b="1" dirty="0"/>
              <a:t>Wind Coverage up to 130 MPH for 15 Years</a:t>
            </a:r>
          </a:p>
          <a:p>
            <a:pPr marL="1657350" lvl="3" indent="-285750">
              <a:buFont typeface="Arial" panose="020B0604020202020204" pitchFamily="34" charset="0"/>
              <a:buChar char="•"/>
            </a:pPr>
            <a:r>
              <a:rPr lang="en-US" sz="2000" b="1" dirty="0"/>
              <a:t>Algae Coverage for 10 Years</a:t>
            </a:r>
          </a:p>
          <a:p>
            <a:pPr marL="1657350" lvl="3" indent="-285750">
              <a:buFont typeface="Arial" panose="020B0604020202020204" pitchFamily="34" charset="0"/>
              <a:buChar char="•"/>
            </a:pPr>
            <a:r>
              <a:rPr lang="en-US" sz="2000" b="1" dirty="0"/>
              <a:t>Unlimited Transferability as Long as the HOA is the “Designated” Roof Owner*</a:t>
            </a:r>
          </a:p>
          <a:p>
            <a:pPr lvl="3"/>
            <a:endParaRPr lang="en-US" sz="2000" b="1" dirty="0"/>
          </a:p>
          <a:p>
            <a:endParaRPr lang="en-US" dirty="0"/>
          </a:p>
        </p:txBody>
      </p:sp>
      <p:sp>
        <p:nvSpPr>
          <p:cNvPr id="4" name="TextBox 3">
            <a:extLst>
              <a:ext uri="{FF2B5EF4-FFF2-40B4-BE49-F238E27FC236}">
                <a16:creationId xmlns:a16="http://schemas.microsoft.com/office/drawing/2014/main" id="{5DAABEEC-465D-2848-885A-F9DBFCDBDD52}"/>
              </a:ext>
            </a:extLst>
          </p:cNvPr>
          <p:cNvSpPr txBox="1"/>
          <p:nvPr/>
        </p:nvSpPr>
        <p:spPr>
          <a:xfrm>
            <a:off x="1934817" y="4507159"/>
            <a:ext cx="9149037" cy="923330"/>
          </a:xfrm>
          <a:prstGeom prst="rect">
            <a:avLst/>
          </a:prstGeom>
          <a:noFill/>
        </p:spPr>
        <p:txBody>
          <a:bodyPr wrap="square" rtlCol="0">
            <a:spAutoFit/>
          </a:bodyPr>
          <a:lstStyle/>
          <a:p>
            <a:r>
              <a:rPr lang="en-US" dirty="0"/>
              <a:t>*HOA Roof Ownership  Only Applies to the </a:t>
            </a:r>
            <a:r>
              <a:rPr lang="en-US" b="1" u="sng" dirty="0"/>
              <a:t>Maintenance</a:t>
            </a:r>
            <a:r>
              <a:rPr lang="en-US" dirty="0"/>
              <a:t> of the Roofing System</a:t>
            </a:r>
          </a:p>
          <a:p>
            <a:r>
              <a:rPr lang="en-US" dirty="0"/>
              <a:t>Each Home Owner Owns the the </a:t>
            </a:r>
            <a:r>
              <a:rPr lang="en-US" b="1" u="sng" dirty="0"/>
              <a:t>Structure</a:t>
            </a:r>
            <a:r>
              <a:rPr lang="en-US" dirty="0"/>
              <a:t> of the Townhome which Includes the Roof Structure</a:t>
            </a:r>
          </a:p>
          <a:p>
            <a:r>
              <a:rPr lang="en-US" dirty="0"/>
              <a:t>And is Covered by Homeowner’s Insurance for Casualty &amp; Loss  </a:t>
            </a:r>
          </a:p>
        </p:txBody>
      </p:sp>
      <p:sp>
        <p:nvSpPr>
          <p:cNvPr id="5" name="Slide Number Placeholder 4">
            <a:extLst>
              <a:ext uri="{FF2B5EF4-FFF2-40B4-BE49-F238E27FC236}">
                <a16:creationId xmlns:a16="http://schemas.microsoft.com/office/drawing/2014/main" id="{0D9D31D2-F782-2D4E-997C-F925AB84C69D}"/>
              </a:ext>
            </a:extLst>
          </p:cNvPr>
          <p:cNvSpPr>
            <a:spLocks noGrp="1"/>
          </p:cNvSpPr>
          <p:nvPr>
            <p:ph type="sldNum" sz="quarter" idx="12"/>
          </p:nvPr>
        </p:nvSpPr>
        <p:spPr/>
        <p:txBody>
          <a:bodyPr/>
          <a:lstStyle/>
          <a:p>
            <a:fld id="{645C26CC-C533-F04F-BBAD-CFA5314E2C81}" type="slidenum">
              <a:rPr lang="en-US" smtClean="0"/>
              <a:t>32</a:t>
            </a:fld>
            <a:endParaRPr lang="en-US"/>
          </a:p>
        </p:txBody>
      </p:sp>
    </p:spTree>
    <p:extLst>
      <p:ext uri="{BB962C8B-B14F-4D97-AF65-F5344CB8AC3E}">
        <p14:creationId xmlns:p14="http://schemas.microsoft.com/office/powerpoint/2010/main" val="37956272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EBEF6-86A3-1345-80FD-4E17A671655A}"/>
              </a:ext>
            </a:extLst>
          </p:cNvPr>
          <p:cNvSpPr>
            <a:spLocks noGrp="1"/>
          </p:cNvSpPr>
          <p:nvPr>
            <p:ph type="title"/>
          </p:nvPr>
        </p:nvSpPr>
        <p:spPr>
          <a:xfrm>
            <a:off x="1036320" y="877189"/>
            <a:ext cx="10515600" cy="1325563"/>
          </a:xfrm>
        </p:spPr>
        <p:txBody>
          <a:bodyPr>
            <a:normAutofit/>
          </a:bodyPr>
          <a:lstStyle/>
          <a:p>
            <a:pPr algn="ctr"/>
            <a:r>
              <a:rPr lang="en-US" sz="5400" b="1">
                <a:latin typeface="+mn-lt"/>
              </a:rPr>
              <a:t>Patio Sealing Program</a:t>
            </a:r>
          </a:p>
        </p:txBody>
      </p:sp>
      <p:sp>
        <p:nvSpPr>
          <p:cNvPr id="4" name="TextBox 3">
            <a:extLst>
              <a:ext uri="{FF2B5EF4-FFF2-40B4-BE49-F238E27FC236}">
                <a16:creationId xmlns:a16="http://schemas.microsoft.com/office/drawing/2014/main" id="{EC2C2F3B-BEE0-F74F-BE05-329A21645CD3}"/>
              </a:ext>
            </a:extLst>
          </p:cNvPr>
          <p:cNvSpPr txBox="1"/>
          <p:nvPr/>
        </p:nvSpPr>
        <p:spPr>
          <a:xfrm>
            <a:off x="1749287" y="2633472"/>
            <a:ext cx="8693426" cy="1569660"/>
          </a:xfrm>
          <a:prstGeom prst="rect">
            <a:avLst/>
          </a:prstGeom>
          <a:noFill/>
        </p:spPr>
        <p:txBody>
          <a:bodyPr wrap="square" rtlCol="0">
            <a:spAutoFit/>
          </a:bodyPr>
          <a:lstStyle/>
          <a:p>
            <a:endParaRPr lang="en-US"/>
          </a:p>
          <a:p>
            <a:r>
              <a:rPr lang="en-US" sz="2400" b="1"/>
              <a:t>Park View Patios will be Sealed in July by Flatworx LLC of Kalispell</a:t>
            </a:r>
          </a:p>
          <a:p>
            <a:r>
              <a:rPr lang="en-US"/>
              <a:t> </a:t>
            </a:r>
          </a:p>
          <a:p>
            <a:endParaRPr lang="en-US"/>
          </a:p>
          <a:p>
            <a:endParaRPr lang="en-US"/>
          </a:p>
        </p:txBody>
      </p:sp>
      <p:sp>
        <p:nvSpPr>
          <p:cNvPr id="3" name="Slide Number Placeholder 2">
            <a:extLst>
              <a:ext uri="{FF2B5EF4-FFF2-40B4-BE49-F238E27FC236}">
                <a16:creationId xmlns:a16="http://schemas.microsoft.com/office/drawing/2014/main" id="{C30665FF-90E4-2240-88AB-E43E1F599A4B}"/>
              </a:ext>
            </a:extLst>
          </p:cNvPr>
          <p:cNvSpPr>
            <a:spLocks noGrp="1"/>
          </p:cNvSpPr>
          <p:nvPr>
            <p:ph type="sldNum" sz="quarter" idx="12"/>
          </p:nvPr>
        </p:nvSpPr>
        <p:spPr/>
        <p:txBody>
          <a:bodyPr/>
          <a:lstStyle/>
          <a:p>
            <a:fld id="{645C26CC-C533-F04F-BBAD-CFA5314E2C81}" type="slidenum">
              <a:rPr lang="en-US" smtClean="0"/>
              <a:t>33</a:t>
            </a:fld>
            <a:endParaRPr lang="en-US"/>
          </a:p>
        </p:txBody>
      </p:sp>
    </p:spTree>
    <p:extLst>
      <p:ext uri="{BB962C8B-B14F-4D97-AF65-F5344CB8AC3E}">
        <p14:creationId xmlns:p14="http://schemas.microsoft.com/office/powerpoint/2010/main" val="15965600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6A180-DF93-D441-95D5-6F74B0284FFE}"/>
              </a:ext>
            </a:extLst>
          </p:cNvPr>
          <p:cNvSpPr>
            <a:spLocks noGrp="1"/>
          </p:cNvSpPr>
          <p:nvPr>
            <p:ph type="title"/>
          </p:nvPr>
        </p:nvSpPr>
        <p:spPr>
          <a:xfrm>
            <a:off x="838200" y="2015020"/>
            <a:ext cx="10515600" cy="2954544"/>
          </a:xfrm>
        </p:spPr>
        <p:txBody>
          <a:bodyPr>
            <a:normAutofit fontScale="90000"/>
          </a:bodyPr>
          <a:lstStyle/>
          <a:p>
            <a:pPr algn="ctr"/>
            <a:r>
              <a:rPr lang="en-US" sz="4900" b="1">
                <a:latin typeface="+mn-lt"/>
              </a:rPr>
              <a:t>Safety Discussion</a:t>
            </a:r>
            <a:br>
              <a:rPr lang="en-US" b="1"/>
            </a:br>
            <a:br>
              <a:rPr lang="en-US" b="1"/>
            </a:br>
            <a:r>
              <a:rPr lang="en-US" sz="3600" b="1"/>
              <a:t>Smoke/CO Detectors</a:t>
            </a:r>
            <a:br>
              <a:rPr lang="en-US" sz="3600" b="1"/>
            </a:br>
            <a:r>
              <a:rPr lang="en-US" sz="3600" b="1"/>
              <a:t>Proof of Home Insurance Policy</a:t>
            </a:r>
            <a:br>
              <a:rPr lang="en-US" sz="3600" b="1"/>
            </a:br>
            <a:r>
              <a:rPr lang="en-US" sz="3600" b="1"/>
              <a:t>Signage</a:t>
            </a:r>
            <a:br>
              <a:rPr lang="en-US" sz="3600" b="1"/>
            </a:br>
            <a:endParaRPr lang="en-US" sz="3600" b="1"/>
          </a:p>
        </p:txBody>
      </p:sp>
      <p:sp>
        <p:nvSpPr>
          <p:cNvPr id="3" name="Slide Number Placeholder 2">
            <a:extLst>
              <a:ext uri="{FF2B5EF4-FFF2-40B4-BE49-F238E27FC236}">
                <a16:creationId xmlns:a16="http://schemas.microsoft.com/office/drawing/2014/main" id="{F6624069-B295-FF45-9C3C-0B977014AA10}"/>
              </a:ext>
            </a:extLst>
          </p:cNvPr>
          <p:cNvSpPr>
            <a:spLocks noGrp="1"/>
          </p:cNvSpPr>
          <p:nvPr>
            <p:ph type="sldNum" sz="quarter" idx="12"/>
          </p:nvPr>
        </p:nvSpPr>
        <p:spPr/>
        <p:txBody>
          <a:bodyPr/>
          <a:lstStyle/>
          <a:p>
            <a:fld id="{645C26CC-C533-F04F-BBAD-CFA5314E2C81}" type="slidenum">
              <a:rPr lang="en-US" smtClean="0"/>
              <a:t>34</a:t>
            </a:fld>
            <a:endParaRPr lang="en-US"/>
          </a:p>
        </p:txBody>
      </p:sp>
    </p:spTree>
    <p:extLst>
      <p:ext uri="{BB962C8B-B14F-4D97-AF65-F5344CB8AC3E}">
        <p14:creationId xmlns:p14="http://schemas.microsoft.com/office/powerpoint/2010/main" val="27292397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154" y="1087887"/>
            <a:ext cx="10515600" cy="1325563"/>
          </a:xfrm>
        </p:spPr>
        <p:txBody>
          <a:bodyPr>
            <a:normAutofit/>
          </a:bodyPr>
          <a:lstStyle/>
          <a:p>
            <a:pPr algn="ctr"/>
            <a:r>
              <a:rPr lang="en-US" sz="5400" b="1">
                <a:latin typeface="+mn-lt"/>
              </a:rPr>
              <a:t>Smoke/CO Detector Reminder!</a:t>
            </a:r>
          </a:p>
        </p:txBody>
      </p:sp>
      <p:sp>
        <p:nvSpPr>
          <p:cNvPr id="3" name="TextBox 2"/>
          <p:cNvSpPr txBox="1"/>
          <p:nvPr/>
        </p:nvSpPr>
        <p:spPr>
          <a:xfrm>
            <a:off x="473171" y="2943802"/>
            <a:ext cx="11384924" cy="1015663"/>
          </a:xfrm>
          <a:prstGeom prst="rect">
            <a:avLst/>
          </a:prstGeom>
          <a:noFill/>
        </p:spPr>
        <p:txBody>
          <a:bodyPr wrap="square" rtlCol="0">
            <a:spAutoFit/>
          </a:bodyPr>
          <a:lstStyle/>
          <a:p>
            <a:pPr algn="ctr"/>
            <a:r>
              <a:rPr lang="en-US" sz="3200" b="1"/>
              <a:t>Each Homeowner is Responsible for Their Smoke Detectors </a:t>
            </a:r>
          </a:p>
          <a:p>
            <a:pPr algn="ctr"/>
            <a:endParaRPr lang="en-US" sz="2800" b="1"/>
          </a:p>
        </p:txBody>
      </p:sp>
      <p:sp>
        <p:nvSpPr>
          <p:cNvPr id="4" name="Slide Number Placeholder 3">
            <a:extLst>
              <a:ext uri="{FF2B5EF4-FFF2-40B4-BE49-F238E27FC236}">
                <a16:creationId xmlns:a16="http://schemas.microsoft.com/office/drawing/2014/main" id="{E9C10175-0D9C-A942-BA8F-4B04A5517C95}"/>
              </a:ext>
            </a:extLst>
          </p:cNvPr>
          <p:cNvSpPr>
            <a:spLocks noGrp="1"/>
          </p:cNvSpPr>
          <p:nvPr>
            <p:ph type="sldNum" sz="quarter" idx="12"/>
          </p:nvPr>
        </p:nvSpPr>
        <p:spPr/>
        <p:txBody>
          <a:bodyPr/>
          <a:lstStyle/>
          <a:p>
            <a:fld id="{645C26CC-C533-F04F-BBAD-CFA5314E2C81}" type="slidenum">
              <a:rPr lang="en-US" smtClean="0"/>
              <a:t>35</a:t>
            </a:fld>
            <a:endParaRPr lang="en-US"/>
          </a:p>
        </p:txBody>
      </p:sp>
    </p:spTree>
    <p:extLst>
      <p:ext uri="{BB962C8B-B14F-4D97-AF65-F5344CB8AC3E}">
        <p14:creationId xmlns:p14="http://schemas.microsoft.com/office/powerpoint/2010/main" val="18989772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AB7ED-74F3-4C4C-98A5-478832822745}"/>
              </a:ext>
            </a:extLst>
          </p:cNvPr>
          <p:cNvSpPr>
            <a:spLocks noGrp="1"/>
          </p:cNvSpPr>
          <p:nvPr>
            <p:ph type="title"/>
          </p:nvPr>
        </p:nvSpPr>
        <p:spPr>
          <a:xfrm>
            <a:off x="917714" y="1140377"/>
            <a:ext cx="10515600" cy="1325563"/>
          </a:xfrm>
        </p:spPr>
        <p:txBody>
          <a:bodyPr>
            <a:normAutofit/>
          </a:bodyPr>
          <a:lstStyle/>
          <a:p>
            <a:pPr algn="ctr"/>
            <a:r>
              <a:rPr lang="en-US" sz="5400" b="1">
                <a:latin typeface="+mn-lt"/>
              </a:rPr>
              <a:t>Smoke Detector Points</a:t>
            </a:r>
          </a:p>
        </p:txBody>
      </p:sp>
      <p:sp>
        <p:nvSpPr>
          <p:cNvPr id="3" name="TextBox 2">
            <a:extLst>
              <a:ext uri="{FF2B5EF4-FFF2-40B4-BE49-F238E27FC236}">
                <a16:creationId xmlns:a16="http://schemas.microsoft.com/office/drawing/2014/main" id="{FC63CD3D-837F-764C-97B3-7E1A53FAF522}"/>
              </a:ext>
            </a:extLst>
          </p:cNvPr>
          <p:cNvSpPr txBox="1"/>
          <p:nvPr/>
        </p:nvSpPr>
        <p:spPr>
          <a:xfrm>
            <a:off x="1243584" y="2637448"/>
            <a:ext cx="9656063" cy="3539430"/>
          </a:xfrm>
          <a:prstGeom prst="rect">
            <a:avLst/>
          </a:prstGeom>
          <a:noFill/>
        </p:spPr>
        <p:txBody>
          <a:bodyPr wrap="square" rtlCol="0">
            <a:spAutoFit/>
          </a:bodyPr>
          <a:lstStyle/>
          <a:p>
            <a:r>
              <a:rPr lang="en-US" sz="2800" b="1"/>
              <a:t>Smoke Detectors have a Normal Life Span of 10 Years</a:t>
            </a:r>
          </a:p>
          <a:p>
            <a:r>
              <a:rPr lang="en-US" sz="2800" b="1"/>
              <a:t>All Original Detectors have Exceeded Their Normal Life</a:t>
            </a:r>
          </a:p>
          <a:p>
            <a:r>
              <a:rPr lang="en-US" sz="2800" b="1"/>
              <a:t>Old Detectors are Out of Code </a:t>
            </a:r>
          </a:p>
          <a:p>
            <a:endParaRPr lang="en-US" sz="2800" b="1"/>
          </a:p>
          <a:p>
            <a:r>
              <a:rPr lang="en-US" sz="2800" b="1" u="sng"/>
              <a:t>The HOA Can Provide the Name of an Installer if You Need One </a:t>
            </a:r>
          </a:p>
          <a:p>
            <a:r>
              <a:rPr lang="en-US" sz="2800" b="1"/>
              <a:t> </a:t>
            </a:r>
          </a:p>
          <a:p>
            <a:endParaRPr lang="en-US" sz="2800" b="1"/>
          </a:p>
          <a:p>
            <a:r>
              <a:rPr lang="en-US" sz="2800" b="1"/>
              <a:t> </a:t>
            </a:r>
          </a:p>
        </p:txBody>
      </p:sp>
      <p:sp>
        <p:nvSpPr>
          <p:cNvPr id="4" name="Slide Number Placeholder 3">
            <a:extLst>
              <a:ext uri="{FF2B5EF4-FFF2-40B4-BE49-F238E27FC236}">
                <a16:creationId xmlns:a16="http://schemas.microsoft.com/office/drawing/2014/main" id="{8475B4C2-BC93-9F49-A450-BEDF3F44202E}"/>
              </a:ext>
            </a:extLst>
          </p:cNvPr>
          <p:cNvSpPr>
            <a:spLocks noGrp="1"/>
          </p:cNvSpPr>
          <p:nvPr>
            <p:ph type="sldNum" sz="quarter" idx="12"/>
          </p:nvPr>
        </p:nvSpPr>
        <p:spPr/>
        <p:txBody>
          <a:bodyPr/>
          <a:lstStyle/>
          <a:p>
            <a:fld id="{645C26CC-C533-F04F-BBAD-CFA5314E2C81}" type="slidenum">
              <a:rPr lang="en-US" smtClean="0"/>
              <a:t>36</a:t>
            </a:fld>
            <a:endParaRPr lang="en-US"/>
          </a:p>
        </p:txBody>
      </p:sp>
    </p:spTree>
    <p:extLst>
      <p:ext uri="{BB962C8B-B14F-4D97-AF65-F5344CB8AC3E}">
        <p14:creationId xmlns:p14="http://schemas.microsoft.com/office/powerpoint/2010/main" val="2343082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FCF86-2E48-964A-8E83-4CF5C64010A9}"/>
              </a:ext>
            </a:extLst>
          </p:cNvPr>
          <p:cNvSpPr>
            <a:spLocks noGrp="1"/>
          </p:cNvSpPr>
          <p:nvPr>
            <p:ph type="title"/>
          </p:nvPr>
        </p:nvSpPr>
        <p:spPr>
          <a:xfrm>
            <a:off x="838200" y="777557"/>
            <a:ext cx="10515600" cy="1325563"/>
          </a:xfrm>
        </p:spPr>
        <p:txBody>
          <a:bodyPr>
            <a:normAutofit/>
          </a:bodyPr>
          <a:lstStyle/>
          <a:p>
            <a:pPr algn="ctr"/>
            <a:r>
              <a:rPr lang="en-US" sz="4800" b="1" dirty="0">
                <a:latin typeface="+mn-lt"/>
              </a:rPr>
              <a:t>Proof of Members Home Insurance</a:t>
            </a:r>
            <a:br>
              <a:rPr lang="en-US" sz="4800" b="1" dirty="0">
                <a:latin typeface="+mn-lt"/>
              </a:rPr>
            </a:br>
            <a:r>
              <a:rPr lang="en-US" sz="2700" b="1" dirty="0">
                <a:latin typeface="+mn-lt"/>
              </a:rPr>
              <a:t>Year 2</a:t>
            </a:r>
          </a:p>
        </p:txBody>
      </p:sp>
      <p:sp>
        <p:nvSpPr>
          <p:cNvPr id="3" name="TextBox 2">
            <a:extLst>
              <a:ext uri="{FF2B5EF4-FFF2-40B4-BE49-F238E27FC236}">
                <a16:creationId xmlns:a16="http://schemas.microsoft.com/office/drawing/2014/main" id="{5F6D88AC-2C40-2B41-84C5-D6363F79945D}"/>
              </a:ext>
            </a:extLst>
          </p:cNvPr>
          <p:cNvSpPr txBox="1"/>
          <p:nvPr/>
        </p:nvSpPr>
        <p:spPr>
          <a:xfrm>
            <a:off x="1789176" y="2103120"/>
            <a:ext cx="8613648" cy="4647426"/>
          </a:xfrm>
          <a:prstGeom prst="rect">
            <a:avLst/>
          </a:prstGeom>
          <a:noFill/>
        </p:spPr>
        <p:txBody>
          <a:bodyPr wrap="square" rtlCol="0">
            <a:spAutoFit/>
          </a:bodyPr>
          <a:lstStyle/>
          <a:p>
            <a:endParaRPr lang="en-US" dirty="0"/>
          </a:p>
          <a:p>
            <a:pPr algn="ctr"/>
            <a:r>
              <a:rPr lang="en-US" sz="3200" b="1" dirty="0"/>
              <a:t>Our Program is Working but Not Perfect</a:t>
            </a:r>
          </a:p>
          <a:p>
            <a:pPr algn="ctr"/>
            <a:endParaRPr lang="en-US" sz="2400" b="1" dirty="0"/>
          </a:p>
          <a:p>
            <a:pPr algn="ctr"/>
            <a:r>
              <a:rPr lang="en-US" sz="2400" b="1" dirty="0"/>
              <a:t>We Continue to Receive Your Updated Proof Documentation</a:t>
            </a:r>
          </a:p>
          <a:p>
            <a:pPr algn="ctr"/>
            <a:endParaRPr lang="en-US" sz="2400" b="1" dirty="0"/>
          </a:p>
          <a:p>
            <a:pPr algn="ctr"/>
            <a:r>
              <a:rPr lang="en-US" sz="2400" b="1" dirty="0"/>
              <a:t>32 of 34 Members are Current</a:t>
            </a:r>
          </a:p>
          <a:p>
            <a:pPr algn="ctr"/>
            <a:endParaRPr lang="en-US" sz="2400" b="1" dirty="0"/>
          </a:p>
          <a:p>
            <a:pPr algn="ctr"/>
            <a:r>
              <a:rPr lang="en-US" sz="2400" b="1" dirty="0"/>
              <a:t>Coverages Have Increased!</a:t>
            </a:r>
          </a:p>
          <a:p>
            <a:pPr algn="ctr"/>
            <a:endParaRPr lang="en-US" sz="2400" b="1" dirty="0"/>
          </a:p>
          <a:p>
            <a:pPr algn="ctr"/>
            <a:endParaRPr lang="en-US" sz="2400" b="1"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185BB99-93EF-7B48-B3F5-19E76A9C9E0A}"/>
              </a:ext>
            </a:extLst>
          </p:cNvPr>
          <p:cNvSpPr>
            <a:spLocks noGrp="1"/>
          </p:cNvSpPr>
          <p:nvPr>
            <p:ph type="sldNum" sz="quarter" idx="12"/>
          </p:nvPr>
        </p:nvSpPr>
        <p:spPr/>
        <p:txBody>
          <a:bodyPr/>
          <a:lstStyle/>
          <a:p>
            <a:fld id="{645C26CC-C533-F04F-BBAD-CFA5314E2C81}" type="slidenum">
              <a:rPr lang="en-US" smtClean="0"/>
              <a:t>37</a:t>
            </a:fld>
            <a:endParaRPr lang="en-US"/>
          </a:p>
        </p:txBody>
      </p:sp>
    </p:spTree>
    <p:extLst>
      <p:ext uri="{BB962C8B-B14F-4D97-AF65-F5344CB8AC3E}">
        <p14:creationId xmlns:p14="http://schemas.microsoft.com/office/powerpoint/2010/main" val="37098095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C34FF-4DEB-3441-8D33-4819B2387310}"/>
              </a:ext>
            </a:extLst>
          </p:cNvPr>
          <p:cNvSpPr>
            <a:spLocks noGrp="1"/>
          </p:cNvSpPr>
          <p:nvPr>
            <p:ph type="title"/>
          </p:nvPr>
        </p:nvSpPr>
        <p:spPr>
          <a:xfrm>
            <a:off x="424070" y="1060069"/>
            <a:ext cx="11290852" cy="1325563"/>
          </a:xfrm>
        </p:spPr>
        <p:txBody>
          <a:bodyPr>
            <a:noAutofit/>
          </a:bodyPr>
          <a:lstStyle/>
          <a:p>
            <a:pPr algn="ctr"/>
            <a:r>
              <a:rPr lang="en-US" sz="5400" b="1"/>
              <a:t>A Proper Level of Insurance is Important</a:t>
            </a:r>
          </a:p>
        </p:txBody>
      </p:sp>
      <p:sp>
        <p:nvSpPr>
          <p:cNvPr id="3" name="TextBox 2">
            <a:extLst>
              <a:ext uri="{FF2B5EF4-FFF2-40B4-BE49-F238E27FC236}">
                <a16:creationId xmlns:a16="http://schemas.microsoft.com/office/drawing/2014/main" id="{DC437521-95AD-BD44-8C42-C46B8533135E}"/>
              </a:ext>
            </a:extLst>
          </p:cNvPr>
          <p:cNvSpPr txBox="1"/>
          <p:nvPr/>
        </p:nvSpPr>
        <p:spPr>
          <a:xfrm>
            <a:off x="1810512" y="1881760"/>
            <a:ext cx="9345168" cy="2185214"/>
          </a:xfrm>
          <a:prstGeom prst="rect">
            <a:avLst/>
          </a:prstGeom>
          <a:noFill/>
        </p:spPr>
        <p:txBody>
          <a:bodyPr wrap="square" rtlCol="0">
            <a:spAutoFit/>
          </a:bodyPr>
          <a:lstStyle/>
          <a:p>
            <a:endParaRPr lang="en-US"/>
          </a:p>
          <a:p>
            <a:endParaRPr lang="en-US"/>
          </a:p>
          <a:p>
            <a:r>
              <a:rPr lang="en-US" sz="2000" b="1"/>
              <a:t>It Goes Without Saying that it Provides for Protection for You &amp; Your Family</a:t>
            </a:r>
          </a:p>
          <a:p>
            <a:endParaRPr lang="en-US" sz="2000" b="1"/>
          </a:p>
          <a:p>
            <a:r>
              <a:rPr lang="en-US" sz="2000" b="1"/>
              <a:t>A Level Commonly Required by Mortgage Institutions is a CC&amp;R Requirement</a:t>
            </a:r>
          </a:p>
          <a:p>
            <a:endParaRPr lang="en-US" sz="2000" b="1"/>
          </a:p>
          <a:p>
            <a:r>
              <a:rPr lang="en-US" sz="2000" b="1"/>
              <a:t>The Ability to “Replace” Your Home is Nothing Less than a Good Neighbor Covenant</a:t>
            </a:r>
          </a:p>
        </p:txBody>
      </p:sp>
      <p:sp>
        <p:nvSpPr>
          <p:cNvPr id="4" name="Slide Number Placeholder 3">
            <a:extLst>
              <a:ext uri="{FF2B5EF4-FFF2-40B4-BE49-F238E27FC236}">
                <a16:creationId xmlns:a16="http://schemas.microsoft.com/office/drawing/2014/main" id="{7D32B389-D83F-964B-AB40-6C3A087B91B6}"/>
              </a:ext>
            </a:extLst>
          </p:cNvPr>
          <p:cNvSpPr>
            <a:spLocks noGrp="1"/>
          </p:cNvSpPr>
          <p:nvPr>
            <p:ph type="sldNum" sz="quarter" idx="12"/>
          </p:nvPr>
        </p:nvSpPr>
        <p:spPr/>
        <p:txBody>
          <a:bodyPr/>
          <a:lstStyle/>
          <a:p>
            <a:fld id="{645C26CC-C533-F04F-BBAD-CFA5314E2C81}" type="slidenum">
              <a:rPr lang="en-US" smtClean="0"/>
              <a:t>38</a:t>
            </a:fld>
            <a:endParaRPr lang="en-US"/>
          </a:p>
        </p:txBody>
      </p:sp>
    </p:spTree>
    <p:extLst>
      <p:ext uri="{BB962C8B-B14F-4D97-AF65-F5344CB8AC3E}">
        <p14:creationId xmlns:p14="http://schemas.microsoft.com/office/powerpoint/2010/main" val="17223960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0AA79-7855-8A46-8E76-D62CE541E9F6}"/>
              </a:ext>
            </a:extLst>
          </p:cNvPr>
          <p:cNvSpPr>
            <a:spLocks noGrp="1"/>
          </p:cNvSpPr>
          <p:nvPr>
            <p:ph type="title"/>
          </p:nvPr>
        </p:nvSpPr>
        <p:spPr/>
        <p:txBody>
          <a:bodyPr/>
          <a:lstStyle/>
          <a:p>
            <a:r>
              <a:rPr lang="en-US" b="1"/>
              <a:t>What Might Be a Proper Level of Coverage?</a:t>
            </a:r>
          </a:p>
        </p:txBody>
      </p:sp>
      <p:sp>
        <p:nvSpPr>
          <p:cNvPr id="3" name="TextBox 2">
            <a:extLst>
              <a:ext uri="{FF2B5EF4-FFF2-40B4-BE49-F238E27FC236}">
                <a16:creationId xmlns:a16="http://schemas.microsoft.com/office/drawing/2014/main" id="{7518D7A8-195D-4942-91E2-1A83A39446C6}"/>
              </a:ext>
            </a:extLst>
          </p:cNvPr>
          <p:cNvSpPr txBox="1"/>
          <p:nvPr/>
        </p:nvSpPr>
        <p:spPr>
          <a:xfrm>
            <a:off x="838200" y="1690688"/>
            <a:ext cx="10515600" cy="2062103"/>
          </a:xfrm>
          <a:prstGeom prst="rect">
            <a:avLst/>
          </a:prstGeom>
          <a:noFill/>
        </p:spPr>
        <p:txBody>
          <a:bodyPr wrap="square" rtlCol="0">
            <a:spAutoFit/>
          </a:bodyPr>
          <a:lstStyle/>
          <a:p>
            <a:r>
              <a:rPr lang="en-US" b="1" u="sng" dirty="0"/>
              <a:t>A Proper Level can Only be Provided by a Professional Appraisal and Consultation with Your Agent</a:t>
            </a:r>
          </a:p>
          <a:p>
            <a:endParaRPr lang="en-US" dirty="0"/>
          </a:p>
          <a:p>
            <a:r>
              <a:rPr lang="en-US" sz="2000" b="1" dirty="0"/>
              <a:t>However for Your Interest &amp; Consideration Using 2020 Data:</a:t>
            </a:r>
          </a:p>
          <a:p>
            <a:pPr marL="285750" indent="-285750">
              <a:buFont typeface="Arial" panose="020B0604020202020204" pitchFamily="34" charset="0"/>
              <a:buChar char="•"/>
            </a:pPr>
            <a:r>
              <a:rPr lang="en-US" b="1" dirty="0"/>
              <a:t>Half of Our Members Currently have Insurance above $400K</a:t>
            </a:r>
          </a:p>
          <a:p>
            <a:pPr marL="285750" indent="-285750">
              <a:buFont typeface="Arial" panose="020B0604020202020204" pitchFamily="34" charset="0"/>
              <a:buChar char="•"/>
            </a:pPr>
            <a:r>
              <a:rPr lang="en-US" b="1" dirty="0"/>
              <a:t>From Public Montana Tax &amp; Property Records Our Typical Assessed Value is above $430K </a:t>
            </a:r>
          </a:p>
          <a:p>
            <a:pPr marL="285750" indent="-285750">
              <a:buFont typeface="Arial" panose="020B0604020202020204" pitchFamily="34" charset="0"/>
              <a:buChar char="•"/>
            </a:pPr>
            <a:r>
              <a:rPr lang="en-US" b="1" dirty="0"/>
              <a:t>Assuming $175 Per Square Foot and an 80% Replacement Factor a Number is Calculated above $450K</a:t>
            </a:r>
          </a:p>
          <a:p>
            <a:pPr marL="285750" indent="-285750">
              <a:buFont typeface="Arial" panose="020B0604020202020204" pitchFamily="34" charset="0"/>
              <a:buChar char="•"/>
            </a:pPr>
            <a:r>
              <a:rPr lang="en-US" b="1" dirty="0"/>
              <a:t>An Independent Replacement Cost from Payne/West Insurance (Travelers) Ranged from $316K to $420K </a:t>
            </a:r>
          </a:p>
        </p:txBody>
      </p:sp>
      <p:sp>
        <p:nvSpPr>
          <p:cNvPr id="4" name="TextBox 3">
            <a:extLst>
              <a:ext uri="{FF2B5EF4-FFF2-40B4-BE49-F238E27FC236}">
                <a16:creationId xmlns:a16="http://schemas.microsoft.com/office/drawing/2014/main" id="{00EAA46A-5207-BE4F-A35C-1FCFC6E478DB}"/>
              </a:ext>
            </a:extLst>
          </p:cNvPr>
          <p:cNvSpPr txBox="1"/>
          <p:nvPr/>
        </p:nvSpPr>
        <p:spPr>
          <a:xfrm>
            <a:off x="838200" y="4124247"/>
            <a:ext cx="10207752" cy="1538883"/>
          </a:xfrm>
          <a:prstGeom prst="rect">
            <a:avLst/>
          </a:prstGeom>
          <a:noFill/>
        </p:spPr>
        <p:txBody>
          <a:bodyPr wrap="square" rtlCol="0">
            <a:spAutoFit/>
          </a:bodyPr>
          <a:lstStyle/>
          <a:p>
            <a:r>
              <a:rPr lang="en-US" sz="2000" b="1"/>
              <a:t>As a Result, the BOG is Going to Request the Following:</a:t>
            </a:r>
          </a:p>
          <a:p>
            <a:r>
              <a:rPr lang="en-US" b="1"/>
              <a:t>That You Please Contact Your Insurance Agent to Conduct a Review if Your Policy Coverage is Below $400K</a:t>
            </a:r>
          </a:p>
          <a:p>
            <a:r>
              <a:rPr lang="en-US" b="1"/>
              <a:t>That You Promptly Honor the Annual Request for Proof when You Receive Your Year End Reminder</a:t>
            </a:r>
          </a:p>
          <a:p>
            <a:endParaRPr lang="en-US" b="1"/>
          </a:p>
          <a:p>
            <a:r>
              <a:rPr lang="en-US" sz="2000" u="sng"/>
              <a:t>REMEMBER:  Per Our CC&amp;R’s the HOA Does Not Cover Any Replacement Costs for Your Home!</a:t>
            </a:r>
          </a:p>
        </p:txBody>
      </p:sp>
      <p:sp>
        <p:nvSpPr>
          <p:cNvPr id="5" name="Slide Number Placeholder 4">
            <a:extLst>
              <a:ext uri="{FF2B5EF4-FFF2-40B4-BE49-F238E27FC236}">
                <a16:creationId xmlns:a16="http://schemas.microsoft.com/office/drawing/2014/main" id="{96784903-D03C-5A40-ADFD-C0815FF6488B}"/>
              </a:ext>
            </a:extLst>
          </p:cNvPr>
          <p:cNvSpPr>
            <a:spLocks noGrp="1"/>
          </p:cNvSpPr>
          <p:nvPr>
            <p:ph type="sldNum" sz="quarter" idx="12"/>
          </p:nvPr>
        </p:nvSpPr>
        <p:spPr/>
        <p:txBody>
          <a:bodyPr/>
          <a:lstStyle/>
          <a:p>
            <a:fld id="{645C26CC-C533-F04F-BBAD-CFA5314E2C81}" type="slidenum">
              <a:rPr lang="en-US" smtClean="0"/>
              <a:t>39</a:t>
            </a:fld>
            <a:endParaRPr lang="en-US"/>
          </a:p>
        </p:txBody>
      </p:sp>
    </p:spTree>
    <p:extLst>
      <p:ext uri="{BB962C8B-B14F-4D97-AF65-F5344CB8AC3E}">
        <p14:creationId xmlns:p14="http://schemas.microsoft.com/office/powerpoint/2010/main" val="820468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1F891-FFB1-2447-88AA-572C9D1501BD}"/>
              </a:ext>
            </a:extLst>
          </p:cNvPr>
          <p:cNvSpPr>
            <a:spLocks noGrp="1"/>
          </p:cNvSpPr>
          <p:nvPr>
            <p:ph type="title"/>
          </p:nvPr>
        </p:nvSpPr>
        <p:spPr>
          <a:xfrm>
            <a:off x="838200" y="1005205"/>
            <a:ext cx="10515600" cy="1325563"/>
          </a:xfrm>
        </p:spPr>
        <p:txBody>
          <a:bodyPr>
            <a:normAutofit/>
          </a:bodyPr>
          <a:lstStyle/>
          <a:p>
            <a:pPr algn="ctr"/>
            <a:r>
              <a:rPr lang="en-US" sz="4800" b="1" dirty="0">
                <a:latin typeface="+mn-lt"/>
              </a:rPr>
              <a:t>President’s Introductory Points</a:t>
            </a:r>
          </a:p>
        </p:txBody>
      </p:sp>
      <p:sp>
        <p:nvSpPr>
          <p:cNvPr id="3" name="TextBox 2">
            <a:extLst>
              <a:ext uri="{FF2B5EF4-FFF2-40B4-BE49-F238E27FC236}">
                <a16:creationId xmlns:a16="http://schemas.microsoft.com/office/drawing/2014/main" id="{37021E37-FFA3-5341-A40E-88E663994ABA}"/>
              </a:ext>
            </a:extLst>
          </p:cNvPr>
          <p:cNvSpPr txBox="1"/>
          <p:nvPr/>
        </p:nvSpPr>
        <p:spPr>
          <a:xfrm>
            <a:off x="530352" y="2330768"/>
            <a:ext cx="10823448" cy="3416320"/>
          </a:xfrm>
          <a:prstGeom prst="rect">
            <a:avLst/>
          </a:prstGeom>
          <a:noFill/>
        </p:spPr>
        <p:txBody>
          <a:bodyPr wrap="square" rtlCol="0">
            <a:spAutoFit/>
          </a:bodyPr>
          <a:lstStyle/>
          <a:p>
            <a:r>
              <a:rPr lang="en-US" sz="2400" b="1" dirty="0"/>
              <a:t>It has been Busy to Date!</a:t>
            </a:r>
          </a:p>
          <a:p>
            <a:pPr marL="1200150" lvl="2" indent="-285750">
              <a:buFont typeface="Arial" panose="020B0604020202020204" pitchFamily="34" charset="0"/>
              <a:buChar char="•"/>
            </a:pPr>
            <a:r>
              <a:rPr lang="en-US" dirty="0"/>
              <a:t>Continued Our Roofing Program Started Last Year</a:t>
            </a:r>
          </a:p>
          <a:p>
            <a:pPr marL="1200150" lvl="2" indent="-285750">
              <a:buFont typeface="Arial" panose="020B0604020202020204" pitchFamily="34" charset="0"/>
              <a:buChar char="•"/>
            </a:pPr>
            <a:r>
              <a:rPr lang="en-US" dirty="0"/>
              <a:t>Contracted for Sealing the Park View Patios for Later this Year</a:t>
            </a:r>
          </a:p>
          <a:p>
            <a:pPr marL="1200150" lvl="2" indent="-285750">
              <a:buFont typeface="Arial" panose="020B0604020202020204" pitchFamily="34" charset="0"/>
              <a:buChar char="•"/>
            </a:pPr>
            <a:r>
              <a:rPr lang="en-US" dirty="0"/>
              <a:t>Initiated the Execution of the Lake View Pond Embankment Project</a:t>
            </a:r>
          </a:p>
          <a:p>
            <a:pPr marL="1200150" lvl="2" indent="-285750">
              <a:buFont typeface="Arial" panose="020B0604020202020204" pitchFamily="34" charset="0"/>
              <a:buChar char="•"/>
            </a:pPr>
            <a:r>
              <a:rPr lang="en-US" dirty="0"/>
              <a:t>Continued to Maintain Operational Spending to Budget </a:t>
            </a:r>
          </a:p>
          <a:p>
            <a:pPr marL="1200150" lvl="2" indent="-285750">
              <a:buFont typeface="Arial" panose="020B0604020202020204" pitchFamily="34" charset="0"/>
              <a:buChar char="•"/>
            </a:pPr>
            <a:r>
              <a:rPr lang="en-US" dirty="0"/>
              <a:t>Continued our New Proof-of-Insurance Program</a:t>
            </a:r>
          </a:p>
          <a:p>
            <a:pPr marL="1200150" lvl="2" indent="-285750">
              <a:buFont typeface="Arial" panose="020B0604020202020204" pitchFamily="34" charset="0"/>
              <a:buChar char="•"/>
            </a:pPr>
            <a:r>
              <a:rPr lang="en-US" dirty="0"/>
              <a:t>Completed This Year’s Painting Program Early in the Spring</a:t>
            </a:r>
          </a:p>
          <a:p>
            <a:pPr marL="1200150" lvl="2" indent="-285750">
              <a:buFont typeface="Arial" panose="020B0604020202020204" pitchFamily="34" charset="0"/>
              <a:buChar char="•"/>
            </a:pPr>
            <a:r>
              <a:rPr lang="en-US" dirty="0"/>
              <a:t>Completed a “Normal-Years” Spring Replanting (Normal to Budget) </a:t>
            </a:r>
          </a:p>
          <a:p>
            <a:pPr algn="ctr"/>
            <a:r>
              <a:rPr lang="en-US" sz="2400" b="1" dirty="0"/>
              <a:t>The Attractiveness of Our Neighborhood Continues to Draw Compliments &amp;</a:t>
            </a:r>
          </a:p>
          <a:p>
            <a:pPr algn="ctr"/>
            <a:r>
              <a:rPr lang="en-US" sz="2400" b="1" dirty="0"/>
              <a:t>Recent Sales Data Continues to Show our HOA Remains a High Value in Eagle Bend </a:t>
            </a:r>
          </a:p>
          <a:p>
            <a:endParaRPr lang="en-US" dirty="0"/>
          </a:p>
        </p:txBody>
      </p:sp>
      <p:sp>
        <p:nvSpPr>
          <p:cNvPr id="4" name="Slide Number Placeholder 3">
            <a:extLst>
              <a:ext uri="{FF2B5EF4-FFF2-40B4-BE49-F238E27FC236}">
                <a16:creationId xmlns:a16="http://schemas.microsoft.com/office/drawing/2014/main" id="{4EE424AB-E369-3A44-A7D7-2C779F3A2774}"/>
              </a:ext>
            </a:extLst>
          </p:cNvPr>
          <p:cNvSpPr>
            <a:spLocks noGrp="1"/>
          </p:cNvSpPr>
          <p:nvPr>
            <p:ph type="sldNum" sz="quarter" idx="12"/>
          </p:nvPr>
        </p:nvSpPr>
        <p:spPr/>
        <p:txBody>
          <a:bodyPr/>
          <a:lstStyle/>
          <a:p>
            <a:fld id="{645C26CC-C533-F04F-BBAD-CFA5314E2C81}" type="slidenum">
              <a:rPr lang="en-US" smtClean="0"/>
              <a:t>4</a:t>
            </a:fld>
            <a:endParaRPr lang="en-US"/>
          </a:p>
        </p:txBody>
      </p:sp>
    </p:spTree>
    <p:extLst>
      <p:ext uri="{BB962C8B-B14F-4D97-AF65-F5344CB8AC3E}">
        <p14:creationId xmlns:p14="http://schemas.microsoft.com/office/powerpoint/2010/main" val="34907145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ABC49-B846-1649-B921-C63FB6BC7FE4}"/>
              </a:ext>
            </a:extLst>
          </p:cNvPr>
          <p:cNvSpPr>
            <a:spLocks noGrp="1"/>
          </p:cNvSpPr>
          <p:nvPr>
            <p:ph type="title"/>
          </p:nvPr>
        </p:nvSpPr>
        <p:spPr>
          <a:xfrm>
            <a:off x="899955" y="1279525"/>
            <a:ext cx="10669193" cy="1325563"/>
          </a:xfrm>
        </p:spPr>
        <p:txBody>
          <a:bodyPr>
            <a:normAutofit/>
          </a:bodyPr>
          <a:lstStyle/>
          <a:p>
            <a:pPr algn="ctr"/>
            <a:r>
              <a:rPr lang="en-US" sz="5400" b="1" dirty="0">
                <a:latin typeface="+mn-lt"/>
              </a:rPr>
              <a:t>HOA Insurance Results</a:t>
            </a:r>
            <a:br>
              <a:rPr lang="en-US" sz="5400" b="1" dirty="0">
                <a:latin typeface="+mn-lt"/>
              </a:rPr>
            </a:br>
            <a:r>
              <a:rPr lang="en-US" sz="2700" b="1" dirty="0">
                <a:latin typeface="+mn-lt"/>
              </a:rPr>
              <a:t>Year 2</a:t>
            </a:r>
          </a:p>
        </p:txBody>
      </p:sp>
      <p:sp>
        <p:nvSpPr>
          <p:cNvPr id="3" name="TextBox 2">
            <a:extLst>
              <a:ext uri="{FF2B5EF4-FFF2-40B4-BE49-F238E27FC236}">
                <a16:creationId xmlns:a16="http://schemas.microsoft.com/office/drawing/2014/main" id="{3D7D5DBE-E100-3D4F-BA3F-8215ED19DAD1}"/>
              </a:ext>
            </a:extLst>
          </p:cNvPr>
          <p:cNvSpPr txBox="1"/>
          <p:nvPr/>
        </p:nvSpPr>
        <p:spPr>
          <a:xfrm>
            <a:off x="1592977" y="2613280"/>
            <a:ext cx="9976171" cy="3046988"/>
          </a:xfrm>
          <a:prstGeom prst="rect">
            <a:avLst/>
          </a:prstGeom>
          <a:noFill/>
        </p:spPr>
        <p:txBody>
          <a:bodyPr wrap="square" rtlCol="0">
            <a:spAutoFit/>
          </a:bodyPr>
          <a:lstStyle/>
          <a:p>
            <a:pPr marL="342900" indent="-342900">
              <a:buFont typeface="Arial" panose="020B0604020202020204" pitchFamily="34" charset="0"/>
              <a:buChar char="•"/>
            </a:pPr>
            <a:r>
              <a:rPr lang="en-US" sz="2400" b="1" dirty="0"/>
              <a:t>32 out of 34 Members Provided Proof </a:t>
            </a:r>
          </a:p>
          <a:p>
            <a:pPr marL="342900" indent="-342900">
              <a:buFont typeface="Arial" panose="020B0604020202020204" pitchFamily="34" charset="0"/>
              <a:buChar char="•"/>
            </a:pPr>
            <a:r>
              <a:rPr lang="en-US" sz="2400" b="1" dirty="0"/>
              <a:t>The 2 Delinquent Members have been Notified</a:t>
            </a:r>
          </a:p>
          <a:p>
            <a:pPr marL="342900" indent="-342900">
              <a:buFont typeface="Arial" panose="020B0604020202020204" pitchFamily="34" charset="0"/>
              <a:buChar char="•"/>
            </a:pPr>
            <a:r>
              <a:rPr lang="en-US" sz="2400" b="1" dirty="0"/>
              <a:t>3 Members are Below $400K</a:t>
            </a:r>
          </a:p>
          <a:p>
            <a:pPr marL="342900" indent="-342900">
              <a:buFont typeface="Arial" panose="020B0604020202020204" pitchFamily="34" charset="0"/>
              <a:buChar char="•"/>
            </a:pPr>
            <a:r>
              <a:rPr lang="en-US" sz="2400" b="1" dirty="0"/>
              <a:t>The Coverage Data Provided the Following Amounts:</a:t>
            </a:r>
          </a:p>
          <a:p>
            <a:pPr marL="2171700" lvl="4" indent="-342900">
              <a:buFont typeface="Arial" panose="020B0604020202020204" pitchFamily="34" charset="0"/>
              <a:buChar char="•"/>
            </a:pPr>
            <a:r>
              <a:rPr lang="en-US" sz="2400" b="1" dirty="0"/>
              <a:t>Average:  Increased from $436K to $500K</a:t>
            </a:r>
          </a:p>
          <a:p>
            <a:pPr marL="2171700" lvl="4" indent="-342900">
              <a:buFont typeface="Arial" panose="020B0604020202020204" pitchFamily="34" charset="0"/>
              <a:buChar char="•"/>
            </a:pPr>
            <a:r>
              <a:rPr lang="en-US" sz="2400" b="1" dirty="0"/>
              <a:t>Min:  $352K</a:t>
            </a:r>
          </a:p>
          <a:p>
            <a:pPr marL="2171700" lvl="4" indent="-342900">
              <a:buFont typeface="Arial" panose="020B0604020202020204" pitchFamily="34" charset="0"/>
              <a:buChar char="•"/>
            </a:pPr>
            <a:r>
              <a:rPr lang="en-US" sz="2400" b="1" dirty="0"/>
              <a:t>Max: $763K (1 Member at $1,139K)</a:t>
            </a:r>
          </a:p>
          <a:p>
            <a:endParaRPr lang="en-US" sz="2400" b="1" dirty="0"/>
          </a:p>
        </p:txBody>
      </p:sp>
      <p:sp>
        <p:nvSpPr>
          <p:cNvPr id="4" name="Slide Number Placeholder 3">
            <a:extLst>
              <a:ext uri="{FF2B5EF4-FFF2-40B4-BE49-F238E27FC236}">
                <a16:creationId xmlns:a16="http://schemas.microsoft.com/office/drawing/2014/main" id="{51C5FF18-5EA4-EC4B-A252-265B31577E53}"/>
              </a:ext>
            </a:extLst>
          </p:cNvPr>
          <p:cNvSpPr>
            <a:spLocks noGrp="1"/>
          </p:cNvSpPr>
          <p:nvPr>
            <p:ph type="sldNum" sz="quarter" idx="12"/>
          </p:nvPr>
        </p:nvSpPr>
        <p:spPr/>
        <p:txBody>
          <a:bodyPr/>
          <a:lstStyle/>
          <a:p>
            <a:fld id="{645C26CC-C533-F04F-BBAD-CFA5314E2C81}" type="slidenum">
              <a:rPr lang="en-US" smtClean="0"/>
              <a:t>40</a:t>
            </a:fld>
            <a:endParaRPr lang="en-US"/>
          </a:p>
        </p:txBody>
      </p:sp>
    </p:spTree>
    <p:extLst>
      <p:ext uri="{BB962C8B-B14F-4D97-AF65-F5344CB8AC3E}">
        <p14:creationId xmlns:p14="http://schemas.microsoft.com/office/powerpoint/2010/main" val="28086401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22954-1D9F-A344-8397-D1419A30411A}"/>
              </a:ext>
            </a:extLst>
          </p:cNvPr>
          <p:cNvSpPr>
            <a:spLocks noGrp="1"/>
          </p:cNvSpPr>
          <p:nvPr>
            <p:ph type="title"/>
          </p:nvPr>
        </p:nvSpPr>
        <p:spPr/>
        <p:txBody>
          <a:bodyPr/>
          <a:lstStyle/>
          <a:p>
            <a:pPr algn="ctr"/>
            <a:r>
              <a:rPr lang="en-US" b="1" dirty="0">
                <a:latin typeface="+mn-lt"/>
              </a:rPr>
              <a:t>Signage</a:t>
            </a:r>
          </a:p>
        </p:txBody>
      </p:sp>
      <p:sp>
        <p:nvSpPr>
          <p:cNvPr id="3" name="TextBox 2">
            <a:extLst>
              <a:ext uri="{FF2B5EF4-FFF2-40B4-BE49-F238E27FC236}">
                <a16:creationId xmlns:a16="http://schemas.microsoft.com/office/drawing/2014/main" id="{CC4A83C8-6B24-EC4C-980B-FC1ABA31B980}"/>
              </a:ext>
            </a:extLst>
          </p:cNvPr>
          <p:cNvSpPr txBox="1"/>
          <p:nvPr/>
        </p:nvSpPr>
        <p:spPr>
          <a:xfrm>
            <a:off x="2040834" y="1974575"/>
            <a:ext cx="8375373" cy="1192696"/>
          </a:xfrm>
          <a:prstGeom prst="rect">
            <a:avLst/>
          </a:prstGeom>
          <a:noFill/>
        </p:spPr>
        <p:txBody>
          <a:bodyPr wrap="square" rtlCol="0">
            <a:spAutoFit/>
          </a:bodyPr>
          <a:lstStyle/>
          <a:p>
            <a:pPr algn="ctr"/>
            <a:r>
              <a:rPr lang="en-US" sz="2400" dirty="0"/>
              <a:t>Safety Signs have been Posted Around Our Water Feature</a:t>
            </a:r>
          </a:p>
          <a:p>
            <a:pPr algn="ctr"/>
            <a:r>
              <a:rPr lang="en-US" sz="2400" dirty="0"/>
              <a:t>As Required in Our HOA Insurance Policy</a:t>
            </a:r>
          </a:p>
          <a:p>
            <a:pPr algn="ctr"/>
            <a:endParaRPr lang="en-US" sz="2400" dirty="0"/>
          </a:p>
        </p:txBody>
      </p:sp>
      <p:sp>
        <p:nvSpPr>
          <p:cNvPr id="4" name="Rectangle 3">
            <a:extLst>
              <a:ext uri="{FF2B5EF4-FFF2-40B4-BE49-F238E27FC236}">
                <a16:creationId xmlns:a16="http://schemas.microsoft.com/office/drawing/2014/main" id="{608C7AAB-9FD8-9B4B-A830-19322469A2C4}"/>
              </a:ext>
            </a:extLst>
          </p:cNvPr>
          <p:cNvSpPr/>
          <p:nvPr/>
        </p:nvSpPr>
        <p:spPr>
          <a:xfrm>
            <a:off x="4658137" y="3167271"/>
            <a:ext cx="3140765" cy="22959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Keep Off Rocks</a:t>
            </a:r>
          </a:p>
          <a:p>
            <a:pPr algn="ctr"/>
            <a:r>
              <a:rPr lang="en-US" sz="2400" b="1" dirty="0"/>
              <a:t>And </a:t>
            </a:r>
          </a:p>
          <a:p>
            <a:pPr algn="ctr"/>
            <a:r>
              <a:rPr lang="en-US" sz="2400" b="1" dirty="0"/>
              <a:t>Out of Water</a:t>
            </a:r>
          </a:p>
        </p:txBody>
      </p:sp>
      <p:sp>
        <p:nvSpPr>
          <p:cNvPr id="5" name="Slide Number Placeholder 4">
            <a:extLst>
              <a:ext uri="{FF2B5EF4-FFF2-40B4-BE49-F238E27FC236}">
                <a16:creationId xmlns:a16="http://schemas.microsoft.com/office/drawing/2014/main" id="{09CFC065-95F0-5E4C-9B3E-8B24746DF181}"/>
              </a:ext>
            </a:extLst>
          </p:cNvPr>
          <p:cNvSpPr>
            <a:spLocks noGrp="1"/>
          </p:cNvSpPr>
          <p:nvPr>
            <p:ph type="sldNum" sz="quarter" idx="12"/>
          </p:nvPr>
        </p:nvSpPr>
        <p:spPr/>
        <p:txBody>
          <a:bodyPr/>
          <a:lstStyle/>
          <a:p>
            <a:fld id="{645C26CC-C533-F04F-BBAD-CFA5314E2C81}" type="slidenum">
              <a:rPr lang="en-US" smtClean="0"/>
              <a:t>41</a:t>
            </a:fld>
            <a:endParaRPr lang="en-US"/>
          </a:p>
        </p:txBody>
      </p:sp>
    </p:spTree>
    <p:extLst>
      <p:ext uri="{BB962C8B-B14F-4D97-AF65-F5344CB8AC3E}">
        <p14:creationId xmlns:p14="http://schemas.microsoft.com/office/powerpoint/2010/main" val="17399364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7A62B-C2B9-9642-A00E-B8C8E7D3A555}"/>
              </a:ext>
            </a:extLst>
          </p:cNvPr>
          <p:cNvSpPr>
            <a:spLocks noGrp="1"/>
          </p:cNvSpPr>
          <p:nvPr>
            <p:ph type="title"/>
          </p:nvPr>
        </p:nvSpPr>
        <p:spPr>
          <a:xfrm>
            <a:off x="823291" y="1855304"/>
            <a:ext cx="10545417" cy="516835"/>
          </a:xfrm>
        </p:spPr>
        <p:txBody>
          <a:bodyPr>
            <a:normAutofit fontScale="90000"/>
          </a:bodyPr>
          <a:lstStyle/>
          <a:p>
            <a:pPr algn="ctr"/>
            <a:r>
              <a:rPr lang="en-US" sz="6000" b="1" dirty="0">
                <a:latin typeface="+mn-lt"/>
              </a:rPr>
              <a:t>Good Neighbor Reminders</a:t>
            </a:r>
            <a:br>
              <a:rPr lang="en-US" dirty="0"/>
            </a:br>
            <a:br>
              <a:rPr lang="en-US" dirty="0"/>
            </a:br>
            <a:br>
              <a:rPr lang="en-US" dirty="0"/>
            </a:br>
            <a:endParaRPr lang="en-US" dirty="0"/>
          </a:p>
        </p:txBody>
      </p:sp>
      <p:sp>
        <p:nvSpPr>
          <p:cNvPr id="3" name="TextBox 2">
            <a:extLst>
              <a:ext uri="{FF2B5EF4-FFF2-40B4-BE49-F238E27FC236}">
                <a16:creationId xmlns:a16="http://schemas.microsoft.com/office/drawing/2014/main" id="{24229233-7208-C24B-B3C9-793919180D4A}"/>
              </a:ext>
            </a:extLst>
          </p:cNvPr>
          <p:cNvSpPr txBox="1"/>
          <p:nvPr/>
        </p:nvSpPr>
        <p:spPr>
          <a:xfrm>
            <a:off x="1292086" y="2862470"/>
            <a:ext cx="9607826" cy="1384995"/>
          </a:xfrm>
          <a:prstGeom prst="rect">
            <a:avLst/>
          </a:prstGeom>
          <a:noFill/>
        </p:spPr>
        <p:txBody>
          <a:bodyPr wrap="square" rtlCol="0">
            <a:spAutoFit/>
          </a:bodyPr>
          <a:lstStyle/>
          <a:p>
            <a:pPr algn="ctr"/>
            <a:r>
              <a:rPr lang="en-US" sz="2800" b="1" dirty="0"/>
              <a:t>Member Restrictions (NO-NO) List</a:t>
            </a:r>
          </a:p>
          <a:p>
            <a:pPr algn="ctr"/>
            <a:r>
              <a:rPr lang="en-US" sz="2800" b="1" dirty="0"/>
              <a:t>Requirements for Renting</a:t>
            </a:r>
          </a:p>
          <a:p>
            <a:pPr algn="ctr"/>
            <a:r>
              <a:rPr lang="en-US" sz="2800" b="1" dirty="0"/>
              <a:t>Member Responsible Maintenance </a:t>
            </a:r>
          </a:p>
        </p:txBody>
      </p:sp>
      <p:sp>
        <p:nvSpPr>
          <p:cNvPr id="4" name="Slide Number Placeholder 3">
            <a:extLst>
              <a:ext uri="{FF2B5EF4-FFF2-40B4-BE49-F238E27FC236}">
                <a16:creationId xmlns:a16="http://schemas.microsoft.com/office/drawing/2014/main" id="{C4159808-6E67-664D-9C38-BD16A79E1D25}"/>
              </a:ext>
            </a:extLst>
          </p:cNvPr>
          <p:cNvSpPr>
            <a:spLocks noGrp="1"/>
          </p:cNvSpPr>
          <p:nvPr>
            <p:ph type="sldNum" sz="quarter" idx="12"/>
          </p:nvPr>
        </p:nvSpPr>
        <p:spPr/>
        <p:txBody>
          <a:bodyPr/>
          <a:lstStyle/>
          <a:p>
            <a:fld id="{645C26CC-C533-F04F-BBAD-CFA5314E2C81}" type="slidenum">
              <a:rPr lang="en-US" smtClean="0"/>
              <a:t>42</a:t>
            </a:fld>
            <a:endParaRPr lang="en-US"/>
          </a:p>
        </p:txBody>
      </p:sp>
    </p:spTree>
    <p:extLst>
      <p:ext uri="{BB962C8B-B14F-4D97-AF65-F5344CB8AC3E}">
        <p14:creationId xmlns:p14="http://schemas.microsoft.com/office/powerpoint/2010/main" val="2877663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0DDB2-C81F-D14A-B0D4-411603157579}"/>
              </a:ext>
            </a:extLst>
          </p:cNvPr>
          <p:cNvSpPr>
            <a:spLocks noGrp="1"/>
          </p:cNvSpPr>
          <p:nvPr>
            <p:ph type="title"/>
          </p:nvPr>
        </p:nvSpPr>
        <p:spPr>
          <a:xfrm>
            <a:off x="838200" y="577159"/>
            <a:ext cx="10515600" cy="1325563"/>
          </a:xfrm>
        </p:spPr>
        <p:txBody>
          <a:bodyPr>
            <a:normAutofit/>
          </a:bodyPr>
          <a:lstStyle/>
          <a:p>
            <a:pPr algn="ctr"/>
            <a:r>
              <a:rPr lang="en-US" sz="5400" b="1" dirty="0">
                <a:latin typeface="+mn-lt"/>
              </a:rPr>
              <a:t>Member Restrictions or NO NO’s</a:t>
            </a:r>
            <a:br>
              <a:rPr lang="en-US" sz="5400" b="1" dirty="0">
                <a:latin typeface="+mn-lt"/>
              </a:rPr>
            </a:br>
            <a:r>
              <a:rPr lang="en-US" sz="2700" b="1" dirty="0">
                <a:latin typeface="+mn-lt"/>
              </a:rPr>
              <a:t>Condensed Article IV from CC&amp;R’s</a:t>
            </a:r>
          </a:p>
        </p:txBody>
      </p:sp>
      <p:sp>
        <p:nvSpPr>
          <p:cNvPr id="3" name="TextBox 2">
            <a:extLst>
              <a:ext uri="{FF2B5EF4-FFF2-40B4-BE49-F238E27FC236}">
                <a16:creationId xmlns:a16="http://schemas.microsoft.com/office/drawing/2014/main" id="{97F02D87-C674-394C-A114-4577F7B967D5}"/>
              </a:ext>
            </a:extLst>
          </p:cNvPr>
          <p:cNvSpPr txBox="1"/>
          <p:nvPr/>
        </p:nvSpPr>
        <p:spPr>
          <a:xfrm>
            <a:off x="1113183" y="2584174"/>
            <a:ext cx="9740347" cy="2831544"/>
          </a:xfrm>
          <a:prstGeom prst="rect">
            <a:avLst/>
          </a:prstGeom>
          <a:noFill/>
        </p:spPr>
        <p:txBody>
          <a:bodyPr wrap="square" rtlCol="0">
            <a:spAutoFit/>
          </a:bodyPr>
          <a:lstStyle/>
          <a:p>
            <a:r>
              <a:rPr lang="en-US" sz="2000" b="1" dirty="0"/>
              <a:t>No</a:t>
            </a:r>
            <a:r>
              <a:rPr lang="en-US" sz="2000" dirty="0"/>
              <a:t> Improvements without a Plan &amp; Approval of the Design Review Committee</a:t>
            </a:r>
          </a:p>
          <a:p>
            <a:r>
              <a:rPr lang="en-US" sz="2000" b="1" dirty="0"/>
              <a:t>No</a:t>
            </a:r>
            <a:r>
              <a:rPr lang="en-US" sz="2000" dirty="0"/>
              <a:t> Unleased Pets (Pets Limited to 2 &amp; Soil Must be Cleaned Up)</a:t>
            </a:r>
          </a:p>
          <a:p>
            <a:r>
              <a:rPr lang="en-US" sz="2000" b="1" dirty="0"/>
              <a:t>No</a:t>
            </a:r>
            <a:r>
              <a:rPr lang="en-US" sz="2000" dirty="0"/>
              <a:t> Driveway or Street Parking of a: Mobile Home; Travel Trailer; Camper; Boat, Boat Trailer</a:t>
            </a:r>
          </a:p>
          <a:p>
            <a:r>
              <a:rPr lang="en-US" sz="2000" b="1" dirty="0"/>
              <a:t>No</a:t>
            </a:r>
            <a:r>
              <a:rPr lang="en-US" sz="2000" dirty="0"/>
              <a:t> Parking of an Inoperable Vehicle</a:t>
            </a:r>
          </a:p>
          <a:p>
            <a:r>
              <a:rPr lang="en-US" sz="2000" b="1" dirty="0"/>
              <a:t>No</a:t>
            </a:r>
            <a:r>
              <a:rPr lang="en-US" sz="2000" dirty="0"/>
              <a:t> Visible Maintenance of an Automobile, Motor Cycle, or Other Motor Vehicle</a:t>
            </a:r>
          </a:p>
          <a:p>
            <a:r>
              <a:rPr lang="en-US" sz="2000" b="1" dirty="0"/>
              <a:t>No</a:t>
            </a:r>
            <a:r>
              <a:rPr lang="en-US" sz="2000" dirty="0"/>
              <a:t> Parking on Sidewalks at Any Time and No Roadway Parking Overnight</a:t>
            </a:r>
          </a:p>
          <a:p>
            <a:r>
              <a:rPr lang="en-US" sz="2000" b="1" dirty="0"/>
              <a:t>No</a:t>
            </a:r>
            <a:r>
              <a:rPr lang="en-US" sz="2000" dirty="0"/>
              <a:t> Hazardous Activities such as an Open Fire (Exceptions for Fire Pit and BBQ Grills)</a:t>
            </a:r>
          </a:p>
          <a:p>
            <a:r>
              <a:rPr lang="en-US" sz="2000" b="1" dirty="0"/>
              <a:t>No</a:t>
            </a:r>
            <a:r>
              <a:rPr lang="en-US" sz="2000" dirty="0"/>
              <a:t> Nuisances:  Annoying Lights, Sounds, Odors, Rubbish</a:t>
            </a:r>
          </a:p>
          <a:p>
            <a:endParaRPr lang="en-US" dirty="0"/>
          </a:p>
        </p:txBody>
      </p:sp>
      <p:sp>
        <p:nvSpPr>
          <p:cNvPr id="4" name="Slide Number Placeholder 3">
            <a:extLst>
              <a:ext uri="{FF2B5EF4-FFF2-40B4-BE49-F238E27FC236}">
                <a16:creationId xmlns:a16="http://schemas.microsoft.com/office/drawing/2014/main" id="{BFA418A2-9F06-CE4C-A816-40DF3355E0FA}"/>
              </a:ext>
            </a:extLst>
          </p:cNvPr>
          <p:cNvSpPr>
            <a:spLocks noGrp="1"/>
          </p:cNvSpPr>
          <p:nvPr>
            <p:ph type="sldNum" sz="quarter" idx="12"/>
          </p:nvPr>
        </p:nvSpPr>
        <p:spPr/>
        <p:txBody>
          <a:bodyPr/>
          <a:lstStyle/>
          <a:p>
            <a:fld id="{645C26CC-C533-F04F-BBAD-CFA5314E2C81}" type="slidenum">
              <a:rPr lang="en-US" smtClean="0"/>
              <a:t>43</a:t>
            </a:fld>
            <a:endParaRPr lang="en-US"/>
          </a:p>
        </p:txBody>
      </p:sp>
    </p:spTree>
    <p:extLst>
      <p:ext uri="{BB962C8B-B14F-4D97-AF65-F5344CB8AC3E}">
        <p14:creationId xmlns:p14="http://schemas.microsoft.com/office/powerpoint/2010/main" val="17302858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EAD59-6F6A-A448-BA89-C9D31460C070}"/>
              </a:ext>
            </a:extLst>
          </p:cNvPr>
          <p:cNvSpPr>
            <a:spLocks noGrp="1"/>
          </p:cNvSpPr>
          <p:nvPr>
            <p:ph type="title"/>
          </p:nvPr>
        </p:nvSpPr>
        <p:spPr>
          <a:xfrm>
            <a:off x="838200" y="775942"/>
            <a:ext cx="10515600" cy="1325563"/>
          </a:xfrm>
        </p:spPr>
        <p:txBody>
          <a:bodyPr>
            <a:normAutofit/>
          </a:bodyPr>
          <a:lstStyle/>
          <a:p>
            <a:pPr algn="ctr"/>
            <a:r>
              <a:rPr lang="en-US" sz="5400" b="1" dirty="0">
                <a:latin typeface="+mn-lt"/>
              </a:rPr>
              <a:t>Renting Requirements</a:t>
            </a:r>
            <a:br>
              <a:rPr lang="en-US" sz="5400" b="1" dirty="0">
                <a:latin typeface="+mn-lt"/>
              </a:rPr>
            </a:br>
            <a:r>
              <a:rPr lang="en-US" sz="2700" b="1" dirty="0">
                <a:latin typeface="+mn-lt"/>
              </a:rPr>
              <a:t>Applies to Owner Direct and 3rd Party Leasing</a:t>
            </a:r>
          </a:p>
        </p:txBody>
      </p:sp>
      <p:sp>
        <p:nvSpPr>
          <p:cNvPr id="3" name="TextBox 2">
            <a:extLst>
              <a:ext uri="{FF2B5EF4-FFF2-40B4-BE49-F238E27FC236}">
                <a16:creationId xmlns:a16="http://schemas.microsoft.com/office/drawing/2014/main" id="{93B88F9C-C627-1E48-BFCD-F3BD182ACDF3}"/>
              </a:ext>
            </a:extLst>
          </p:cNvPr>
          <p:cNvSpPr txBox="1"/>
          <p:nvPr/>
        </p:nvSpPr>
        <p:spPr>
          <a:xfrm>
            <a:off x="1060175" y="2732662"/>
            <a:ext cx="10293625" cy="1631216"/>
          </a:xfrm>
          <a:prstGeom prst="rect">
            <a:avLst/>
          </a:prstGeom>
          <a:noFill/>
        </p:spPr>
        <p:txBody>
          <a:bodyPr wrap="square" rtlCol="0">
            <a:spAutoFit/>
          </a:bodyPr>
          <a:lstStyle/>
          <a:p>
            <a:r>
              <a:rPr lang="en-US" sz="2000" dirty="0"/>
              <a:t>Leases Limited to: Not Less than 1 Month; Only 1 Per Month; Only the Lessee for Lease Duration</a:t>
            </a:r>
          </a:p>
          <a:p>
            <a:r>
              <a:rPr lang="en-US" sz="2000" dirty="0"/>
              <a:t>Rental Leases Must be Provided to the Property Manager (Contact Information &amp; Time Period)</a:t>
            </a:r>
          </a:p>
          <a:p>
            <a:r>
              <a:rPr lang="en-US" sz="2000" dirty="0"/>
              <a:t>A Provision Must be Provided for Emergencies or Owner Authorized Inspection</a:t>
            </a:r>
          </a:p>
          <a:p>
            <a:r>
              <a:rPr lang="en-US" sz="2000" dirty="0"/>
              <a:t>A Copy of the HOA CC&amp;R’s Must be Provided for the Lessee</a:t>
            </a:r>
          </a:p>
          <a:p>
            <a:r>
              <a:rPr lang="en-US" sz="2000" dirty="0"/>
              <a:t>A Review of the CC&amp;R’s Must be Provided (Posted Renter’s Memo &amp; Posted No No List</a:t>
            </a:r>
            <a:r>
              <a:rPr lang="en-US" dirty="0"/>
              <a:t>)</a:t>
            </a:r>
          </a:p>
        </p:txBody>
      </p:sp>
      <p:sp>
        <p:nvSpPr>
          <p:cNvPr id="4" name="Slide Number Placeholder 3">
            <a:extLst>
              <a:ext uri="{FF2B5EF4-FFF2-40B4-BE49-F238E27FC236}">
                <a16:creationId xmlns:a16="http://schemas.microsoft.com/office/drawing/2014/main" id="{B28B23E2-49CB-F24D-8E47-3D03EA2CD188}"/>
              </a:ext>
            </a:extLst>
          </p:cNvPr>
          <p:cNvSpPr>
            <a:spLocks noGrp="1"/>
          </p:cNvSpPr>
          <p:nvPr>
            <p:ph type="sldNum" sz="quarter" idx="12"/>
          </p:nvPr>
        </p:nvSpPr>
        <p:spPr/>
        <p:txBody>
          <a:bodyPr/>
          <a:lstStyle/>
          <a:p>
            <a:fld id="{645C26CC-C533-F04F-BBAD-CFA5314E2C81}" type="slidenum">
              <a:rPr lang="en-US" smtClean="0"/>
              <a:t>44</a:t>
            </a:fld>
            <a:endParaRPr lang="en-US"/>
          </a:p>
        </p:txBody>
      </p:sp>
    </p:spTree>
    <p:extLst>
      <p:ext uri="{BB962C8B-B14F-4D97-AF65-F5344CB8AC3E}">
        <p14:creationId xmlns:p14="http://schemas.microsoft.com/office/powerpoint/2010/main" val="41613523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498DB-155C-924D-BCC2-AB295CA45085}"/>
              </a:ext>
            </a:extLst>
          </p:cNvPr>
          <p:cNvSpPr>
            <a:spLocks noGrp="1"/>
          </p:cNvSpPr>
          <p:nvPr>
            <p:ph type="title"/>
          </p:nvPr>
        </p:nvSpPr>
        <p:spPr>
          <a:xfrm>
            <a:off x="838200" y="1040986"/>
            <a:ext cx="10515600" cy="1325563"/>
          </a:xfrm>
        </p:spPr>
        <p:txBody>
          <a:bodyPr>
            <a:normAutofit fontScale="90000"/>
          </a:bodyPr>
          <a:lstStyle/>
          <a:p>
            <a:pPr algn="ctr"/>
            <a:r>
              <a:rPr lang="en-US" sz="5400" b="1" dirty="0">
                <a:latin typeface="+mn-lt"/>
              </a:rPr>
              <a:t>Member </a:t>
            </a:r>
            <a:br>
              <a:rPr lang="en-US" sz="5400" b="1" dirty="0">
                <a:latin typeface="+mn-lt"/>
              </a:rPr>
            </a:br>
            <a:r>
              <a:rPr lang="en-US" sz="5400" b="1" dirty="0">
                <a:latin typeface="+mn-lt"/>
              </a:rPr>
              <a:t>Maintenance &amp; Replacement</a:t>
            </a:r>
            <a:br>
              <a:rPr lang="en-US" sz="5400" b="1" dirty="0">
                <a:latin typeface="+mn-lt"/>
              </a:rPr>
            </a:br>
            <a:r>
              <a:rPr lang="en-US" sz="5400" b="1" dirty="0">
                <a:latin typeface="+mn-lt"/>
              </a:rPr>
              <a:t>Requirements</a:t>
            </a:r>
          </a:p>
        </p:txBody>
      </p:sp>
      <p:sp>
        <p:nvSpPr>
          <p:cNvPr id="3" name="TextBox 2">
            <a:extLst>
              <a:ext uri="{FF2B5EF4-FFF2-40B4-BE49-F238E27FC236}">
                <a16:creationId xmlns:a16="http://schemas.microsoft.com/office/drawing/2014/main" id="{66FF9112-0E52-2240-A877-F0AEC7202FB7}"/>
              </a:ext>
            </a:extLst>
          </p:cNvPr>
          <p:cNvSpPr txBox="1"/>
          <p:nvPr/>
        </p:nvSpPr>
        <p:spPr>
          <a:xfrm>
            <a:off x="2716695" y="3260035"/>
            <a:ext cx="9475305" cy="2031325"/>
          </a:xfrm>
          <a:prstGeom prst="rect">
            <a:avLst/>
          </a:prstGeom>
          <a:noFill/>
        </p:spPr>
        <p:txBody>
          <a:bodyPr wrap="square" rtlCol="0">
            <a:spAutoFit/>
          </a:bodyPr>
          <a:lstStyle/>
          <a:p>
            <a:r>
              <a:rPr lang="en-US" dirty="0"/>
              <a:t>Garage Doors, Front Doors, Windows, Sliding Glass Doors</a:t>
            </a:r>
          </a:p>
          <a:p>
            <a:r>
              <a:rPr lang="en-US" dirty="0"/>
              <a:t>Security Systems, Fire Alarms, Other Alarms</a:t>
            </a:r>
          </a:p>
          <a:p>
            <a:r>
              <a:rPr lang="en-US" dirty="0"/>
              <a:t>External HVAC Equipment and All Internal Utility Equipment &amp; Systems</a:t>
            </a:r>
          </a:p>
          <a:p>
            <a:r>
              <a:rPr lang="en-US" dirty="0"/>
              <a:t>Sump Pump &amp; Crawl-Space Ventilation Systems</a:t>
            </a:r>
          </a:p>
          <a:p>
            <a:r>
              <a:rPr lang="en-US" dirty="0"/>
              <a:t>All Home Appliances</a:t>
            </a:r>
          </a:p>
          <a:p>
            <a:r>
              <a:rPr lang="en-US" dirty="0"/>
              <a:t>Non-Standard Irrigation (Special Drip Irrigation)</a:t>
            </a:r>
          </a:p>
          <a:p>
            <a:r>
              <a:rPr lang="en-US" dirty="0"/>
              <a:t>Non-Standard Landscaping (Rear Patio Area &amp; Planters)</a:t>
            </a:r>
          </a:p>
        </p:txBody>
      </p:sp>
      <p:sp>
        <p:nvSpPr>
          <p:cNvPr id="4" name="Slide Number Placeholder 3">
            <a:extLst>
              <a:ext uri="{FF2B5EF4-FFF2-40B4-BE49-F238E27FC236}">
                <a16:creationId xmlns:a16="http://schemas.microsoft.com/office/drawing/2014/main" id="{4C2E10E5-73ED-D34E-ADF2-8C3805BDE976}"/>
              </a:ext>
            </a:extLst>
          </p:cNvPr>
          <p:cNvSpPr>
            <a:spLocks noGrp="1"/>
          </p:cNvSpPr>
          <p:nvPr>
            <p:ph type="sldNum" sz="quarter" idx="12"/>
          </p:nvPr>
        </p:nvSpPr>
        <p:spPr/>
        <p:txBody>
          <a:bodyPr/>
          <a:lstStyle/>
          <a:p>
            <a:fld id="{645C26CC-C533-F04F-BBAD-CFA5314E2C81}" type="slidenum">
              <a:rPr lang="en-US" smtClean="0"/>
              <a:t>45</a:t>
            </a:fld>
            <a:endParaRPr lang="en-US"/>
          </a:p>
        </p:txBody>
      </p:sp>
    </p:spTree>
    <p:extLst>
      <p:ext uri="{BB962C8B-B14F-4D97-AF65-F5344CB8AC3E}">
        <p14:creationId xmlns:p14="http://schemas.microsoft.com/office/powerpoint/2010/main" val="15903983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7E75F-7BFC-0C42-82C0-840F9494922A}"/>
              </a:ext>
            </a:extLst>
          </p:cNvPr>
          <p:cNvSpPr>
            <a:spLocks noGrp="1"/>
          </p:cNvSpPr>
          <p:nvPr>
            <p:ph type="title"/>
          </p:nvPr>
        </p:nvSpPr>
        <p:spPr>
          <a:xfrm>
            <a:off x="838200" y="510899"/>
            <a:ext cx="10515600" cy="1325563"/>
          </a:xfrm>
        </p:spPr>
        <p:txBody>
          <a:bodyPr>
            <a:normAutofit/>
          </a:bodyPr>
          <a:lstStyle/>
          <a:p>
            <a:pPr algn="ctr"/>
            <a:r>
              <a:rPr lang="en-US" sz="5400" b="1" dirty="0">
                <a:latin typeface="+mn-lt"/>
              </a:rPr>
              <a:t>Non-Standard Patio Area</a:t>
            </a:r>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8EA08C27-0E2D-DC41-BB27-619F1640C744}"/>
                  </a:ext>
                </a:extLst>
              </p14:cNvPr>
              <p14:cNvContentPartPr/>
              <p14:nvPr/>
            </p14:nvContentPartPr>
            <p14:xfrm>
              <a:off x="4866449" y="3706388"/>
              <a:ext cx="360" cy="360"/>
            </p14:xfrm>
          </p:contentPart>
        </mc:Choice>
        <mc:Fallback xmlns="">
          <p:pic>
            <p:nvPicPr>
              <p:cNvPr id="4" name="Ink 3">
                <a:extLst>
                  <a:ext uri="{FF2B5EF4-FFF2-40B4-BE49-F238E27FC236}">
                    <a16:creationId xmlns:a16="http://schemas.microsoft.com/office/drawing/2014/main" id="{8EA08C27-0E2D-DC41-BB27-619F1640C744}"/>
                  </a:ext>
                </a:extLst>
              </p:cNvPr>
              <p:cNvPicPr/>
              <p:nvPr/>
            </p:nvPicPr>
            <p:blipFill>
              <a:blip r:embed="rId3"/>
              <a:stretch>
                <a:fillRect/>
              </a:stretch>
            </p:blipFill>
            <p:spPr>
              <a:xfrm>
                <a:off x="4857809" y="3697748"/>
                <a:ext cx="18000" cy="18000"/>
              </a:xfrm>
              <a:prstGeom prst="rect">
                <a:avLst/>
              </a:prstGeom>
            </p:spPr>
          </p:pic>
        </mc:Fallback>
      </mc:AlternateContent>
      <p:sp>
        <p:nvSpPr>
          <p:cNvPr id="6" name="Rectangle 5">
            <a:extLst>
              <a:ext uri="{FF2B5EF4-FFF2-40B4-BE49-F238E27FC236}">
                <a16:creationId xmlns:a16="http://schemas.microsoft.com/office/drawing/2014/main" id="{BFEE3CD8-5C72-6E46-9F65-FCF21ED2724E}"/>
              </a:ext>
            </a:extLst>
          </p:cNvPr>
          <p:cNvSpPr/>
          <p:nvPr/>
        </p:nvSpPr>
        <p:spPr>
          <a:xfrm>
            <a:off x="4333461" y="4240696"/>
            <a:ext cx="3127513" cy="17095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Townhome</a:t>
            </a:r>
          </a:p>
        </p:txBody>
      </p:sp>
      <p:sp>
        <p:nvSpPr>
          <p:cNvPr id="8" name="Rounded Rectangle 7">
            <a:extLst>
              <a:ext uri="{FF2B5EF4-FFF2-40B4-BE49-F238E27FC236}">
                <a16:creationId xmlns:a16="http://schemas.microsoft.com/office/drawing/2014/main" id="{582B13CD-6531-5948-8F75-76BB272BCA8F}"/>
              </a:ext>
            </a:extLst>
          </p:cNvPr>
          <p:cNvSpPr/>
          <p:nvPr/>
        </p:nvSpPr>
        <p:spPr>
          <a:xfrm>
            <a:off x="4412974" y="3429000"/>
            <a:ext cx="2464904" cy="73218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ysClr val="windowText" lastClr="000000"/>
                </a:solidFill>
              </a:rPr>
              <a:t>Patio</a:t>
            </a:r>
          </a:p>
        </p:txBody>
      </p:sp>
      <p:sp>
        <p:nvSpPr>
          <p:cNvPr id="9" name="Oval 8">
            <a:extLst>
              <a:ext uri="{FF2B5EF4-FFF2-40B4-BE49-F238E27FC236}">
                <a16:creationId xmlns:a16="http://schemas.microsoft.com/office/drawing/2014/main" id="{2DC0C6C6-3C32-0845-BF8D-F52A787C1A45}"/>
              </a:ext>
            </a:extLst>
          </p:cNvPr>
          <p:cNvSpPr/>
          <p:nvPr/>
        </p:nvSpPr>
        <p:spPr>
          <a:xfrm rot="1765492">
            <a:off x="4090713" y="3808049"/>
            <a:ext cx="357074" cy="344238"/>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6465304E-9E23-684B-9E75-613BF1D705D3}"/>
              </a:ext>
            </a:extLst>
          </p:cNvPr>
          <p:cNvSpPr/>
          <p:nvPr/>
        </p:nvSpPr>
        <p:spPr>
          <a:xfrm>
            <a:off x="4078724" y="3361832"/>
            <a:ext cx="381052" cy="344556"/>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EB202F03-479A-3C46-AA18-B3CD9ED91AA7}"/>
              </a:ext>
            </a:extLst>
          </p:cNvPr>
          <p:cNvSpPr/>
          <p:nvPr/>
        </p:nvSpPr>
        <p:spPr>
          <a:xfrm rot="21321295">
            <a:off x="7184674" y="3798451"/>
            <a:ext cx="261781" cy="278296"/>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34EDDCC0-5C70-594C-A61C-35C3C5627DCC}"/>
              </a:ext>
            </a:extLst>
          </p:cNvPr>
          <p:cNvSpPr/>
          <p:nvPr/>
        </p:nvSpPr>
        <p:spPr>
          <a:xfrm>
            <a:off x="7142896" y="3592838"/>
            <a:ext cx="261779" cy="149087"/>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86C34EDD-0027-ED49-8944-359AEC3812CE}"/>
              </a:ext>
            </a:extLst>
          </p:cNvPr>
          <p:cNvSpPr/>
          <p:nvPr/>
        </p:nvSpPr>
        <p:spPr>
          <a:xfrm>
            <a:off x="7038972" y="3717735"/>
            <a:ext cx="261779" cy="195469"/>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AD475F3-5F84-454C-A13F-7D27F38FB8CB}"/>
              </a:ext>
            </a:extLst>
          </p:cNvPr>
          <p:cNvSpPr/>
          <p:nvPr/>
        </p:nvSpPr>
        <p:spPr>
          <a:xfrm>
            <a:off x="6966962" y="3428999"/>
            <a:ext cx="490331" cy="73218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9AB0D8B1-6058-7840-B45A-A3B0207BF4F3}"/>
              </a:ext>
            </a:extLst>
          </p:cNvPr>
          <p:cNvSpPr/>
          <p:nvPr/>
        </p:nvSpPr>
        <p:spPr>
          <a:xfrm>
            <a:off x="6998752" y="3462225"/>
            <a:ext cx="288285" cy="251791"/>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p14="http://schemas.microsoft.com/office/powerpoint/2010/main">
        <mc:Choice Requires="p14">
          <p:contentPart p14:bwMode="auto" r:id="rId4">
            <p14:nvContentPartPr>
              <p14:cNvPr id="17" name="Ink 16">
                <a:extLst>
                  <a:ext uri="{FF2B5EF4-FFF2-40B4-BE49-F238E27FC236}">
                    <a16:creationId xmlns:a16="http://schemas.microsoft.com/office/drawing/2014/main" id="{56CB82A5-C1B0-C947-9C88-3C6D926146BF}"/>
                  </a:ext>
                </a:extLst>
              </p14:cNvPr>
              <p14:cNvContentPartPr/>
              <p14:nvPr/>
            </p14:nvContentPartPr>
            <p14:xfrm>
              <a:off x="8014649" y="4162148"/>
              <a:ext cx="360" cy="360"/>
            </p14:xfrm>
          </p:contentPart>
        </mc:Choice>
        <mc:Fallback xmlns="">
          <p:pic>
            <p:nvPicPr>
              <p:cNvPr id="17" name="Ink 16">
                <a:extLst>
                  <a:ext uri="{FF2B5EF4-FFF2-40B4-BE49-F238E27FC236}">
                    <a16:creationId xmlns:a16="http://schemas.microsoft.com/office/drawing/2014/main" id="{56CB82A5-C1B0-C947-9C88-3C6D926146BF}"/>
                  </a:ext>
                </a:extLst>
              </p:cNvPr>
              <p:cNvPicPr/>
              <p:nvPr/>
            </p:nvPicPr>
            <p:blipFill>
              <a:blip r:embed="rId3"/>
              <a:stretch>
                <a:fillRect/>
              </a:stretch>
            </p:blipFill>
            <p:spPr>
              <a:xfrm>
                <a:off x="8006009" y="4153148"/>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9" name="Ink 18">
                <a:extLst>
                  <a:ext uri="{FF2B5EF4-FFF2-40B4-BE49-F238E27FC236}">
                    <a16:creationId xmlns:a16="http://schemas.microsoft.com/office/drawing/2014/main" id="{CC7C7D08-EC2D-F040-AB6D-2F7A9CB3932D}"/>
                  </a:ext>
                </a:extLst>
              </p14:cNvPr>
              <p14:cNvContentPartPr/>
              <p14:nvPr/>
            </p14:nvContentPartPr>
            <p14:xfrm>
              <a:off x="3770249" y="3079268"/>
              <a:ext cx="4023360" cy="1294560"/>
            </p14:xfrm>
          </p:contentPart>
        </mc:Choice>
        <mc:Fallback xmlns="">
          <p:pic>
            <p:nvPicPr>
              <p:cNvPr id="19" name="Ink 18">
                <a:extLst>
                  <a:ext uri="{FF2B5EF4-FFF2-40B4-BE49-F238E27FC236}">
                    <a16:creationId xmlns:a16="http://schemas.microsoft.com/office/drawing/2014/main" id="{CC7C7D08-EC2D-F040-AB6D-2F7A9CB3932D}"/>
                  </a:ext>
                </a:extLst>
              </p:cNvPr>
              <p:cNvPicPr/>
              <p:nvPr/>
            </p:nvPicPr>
            <p:blipFill>
              <a:blip r:embed="rId6"/>
              <a:stretch>
                <a:fillRect/>
              </a:stretch>
            </p:blipFill>
            <p:spPr>
              <a:xfrm>
                <a:off x="3761249" y="3070268"/>
                <a:ext cx="4041000" cy="13122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20" name="Ink 19">
                <a:extLst>
                  <a:ext uri="{FF2B5EF4-FFF2-40B4-BE49-F238E27FC236}">
                    <a16:creationId xmlns:a16="http://schemas.microsoft.com/office/drawing/2014/main" id="{778569B5-2AB7-9E4A-AC31-370D3129BBF6}"/>
                  </a:ext>
                </a:extLst>
              </p14:cNvPr>
              <p14:cNvContentPartPr/>
              <p14:nvPr/>
            </p14:nvContentPartPr>
            <p14:xfrm>
              <a:off x="1761449" y="2803148"/>
              <a:ext cx="360" cy="360"/>
            </p14:xfrm>
          </p:contentPart>
        </mc:Choice>
        <mc:Fallback xmlns="">
          <p:pic>
            <p:nvPicPr>
              <p:cNvPr id="20" name="Ink 19">
                <a:extLst>
                  <a:ext uri="{FF2B5EF4-FFF2-40B4-BE49-F238E27FC236}">
                    <a16:creationId xmlns:a16="http://schemas.microsoft.com/office/drawing/2014/main" id="{778569B5-2AB7-9E4A-AC31-370D3129BBF6}"/>
                  </a:ext>
                </a:extLst>
              </p:cNvPr>
              <p:cNvPicPr/>
              <p:nvPr/>
            </p:nvPicPr>
            <p:blipFill>
              <a:blip r:embed="rId3"/>
              <a:stretch>
                <a:fillRect/>
              </a:stretch>
            </p:blipFill>
            <p:spPr>
              <a:xfrm>
                <a:off x="1752809" y="2794508"/>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21" name="Ink 20">
                <a:extLst>
                  <a:ext uri="{FF2B5EF4-FFF2-40B4-BE49-F238E27FC236}">
                    <a16:creationId xmlns:a16="http://schemas.microsoft.com/office/drawing/2014/main" id="{C989646B-8F28-5547-B137-BF3112AE69A9}"/>
                  </a:ext>
                </a:extLst>
              </p14:cNvPr>
              <p14:cNvContentPartPr/>
              <p14:nvPr/>
            </p14:nvContentPartPr>
            <p14:xfrm>
              <a:off x="5582849" y="5020388"/>
              <a:ext cx="360" cy="360"/>
            </p14:xfrm>
          </p:contentPart>
        </mc:Choice>
        <mc:Fallback xmlns="">
          <p:pic>
            <p:nvPicPr>
              <p:cNvPr id="21" name="Ink 20">
                <a:extLst>
                  <a:ext uri="{FF2B5EF4-FFF2-40B4-BE49-F238E27FC236}">
                    <a16:creationId xmlns:a16="http://schemas.microsoft.com/office/drawing/2014/main" id="{C989646B-8F28-5547-B137-BF3112AE69A9}"/>
                  </a:ext>
                </a:extLst>
              </p:cNvPr>
              <p:cNvPicPr/>
              <p:nvPr/>
            </p:nvPicPr>
            <p:blipFill>
              <a:blip r:embed="rId3"/>
              <a:stretch>
                <a:fillRect/>
              </a:stretch>
            </p:blipFill>
            <p:spPr>
              <a:xfrm>
                <a:off x="5574209" y="5011748"/>
                <a:ext cx="18000" cy="18000"/>
              </a:xfrm>
              <a:prstGeom prst="rect">
                <a:avLst/>
              </a:prstGeom>
            </p:spPr>
          </p:pic>
        </mc:Fallback>
      </mc:AlternateContent>
      <p:sp>
        <p:nvSpPr>
          <p:cNvPr id="24" name="Left Arrow 23">
            <a:extLst>
              <a:ext uri="{FF2B5EF4-FFF2-40B4-BE49-F238E27FC236}">
                <a16:creationId xmlns:a16="http://schemas.microsoft.com/office/drawing/2014/main" id="{A1C661F4-A8EB-5945-96F9-349649AB17CE}"/>
              </a:ext>
            </a:extLst>
          </p:cNvPr>
          <p:cNvSpPr/>
          <p:nvPr/>
        </p:nvSpPr>
        <p:spPr>
          <a:xfrm rot="18143661">
            <a:off x="6696028" y="1838744"/>
            <a:ext cx="1579256" cy="1131198"/>
          </a:xfrm>
          <a:prstGeom prst="lef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p14="http://schemas.microsoft.com/office/powerpoint/2010/main">
        <mc:Choice Requires="p14">
          <p:contentPart p14:bwMode="auto" r:id="rId9">
            <p14:nvContentPartPr>
              <p14:cNvPr id="25" name="Ink 24">
                <a:extLst>
                  <a:ext uri="{FF2B5EF4-FFF2-40B4-BE49-F238E27FC236}">
                    <a16:creationId xmlns:a16="http://schemas.microsoft.com/office/drawing/2014/main" id="{04A724CE-9B73-1945-BA17-C1C0C82882BD}"/>
                  </a:ext>
                </a:extLst>
              </p14:cNvPr>
              <p14:cNvContentPartPr/>
              <p14:nvPr/>
            </p14:nvContentPartPr>
            <p14:xfrm>
              <a:off x="3750089" y="3000788"/>
              <a:ext cx="4148640" cy="1398600"/>
            </p14:xfrm>
          </p:contentPart>
        </mc:Choice>
        <mc:Fallback xmlns="">
          <p:pic>
            <p:nvPicPr>
              <p:cNvPr id="25" name="Ink 24">
                <a:extLst>
                  <a:ext uri="{FF2B5EF4-FFF2-40B4-BE49-F238E27FC236}">
                    <a16:creationId xmlns:a16="http://schemas.microsoft.com/office/drawing/2014/main" id="{04A724CE-9B73-1945-BA17-C1C0C82882BD}"/>
                  </a:ext>
                </a:extLst>
              </p:cNvPr>
              <p:cNvPicPr/>
              <p:nvPr/>
            </p:nvPicPr>
            <p:blipFill>
              <a:blip r:embed="rId10"/>
              <a:stretch>
                <a:fillRect/>
              </a:stretch>
            </p:blipFill>
            <p:spPr>
              <a:xfrm>
                <a:off x="3741089" y="2992148"/>
                <a:ext cx="4166280" cy="141624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26" name="Ink 25">
                <a:extLst>
                  <a:ext uri="{FF2B5EF4-FFF2-40B4-BE49-F238E27FC236}">
                    <a16:creationId xmlns:a16="http://schemas.microsoft.com/office/drawing/2014/main" id="{3C749958-9DB7-624B-BD25-67C4044089EE}"/>
                  </a:ext>
                </a:extLst>
              </p14:cNvPr>
              <p14:cNvContentPartPr/>
              <p14:nvPr/>
            </p14:nvContentPartPr>
            <p14:xfrm>
              <a:off x="656249" y="1742948"/>
              <a:ext cx="360" cy="360"/>
            </p14:xfrm>
          </p:contentPart>
        </mc:Choice>
        <mc:Fallback xmlns="">
          <p:pic>
            <p:nvPicPr>
              <p:cNvPr id="26" name="Ink 25">
                <a:extLst>
                  <a:ext uri="{FF2B5EF4-FFF2-40B4-BE49-F238E27FC236}">
                    <a16:creationId xmlns:a16="http://schemas.microsoft.com/office/drawing/2014/main" id="{3C749958-9DB7-624B-BD25-67C4044089EE}"/>
                  </a:ext>
                </a:extLst>
              </p:cNvPr>
              <p:cNvPicPr/>
              <p:nvPr/>
            </p:nvPicPr>
            <p:blipFill>
              <a:blip r:embed="rId12"/>
              <a:stretch>
                <a:fillRect/>
              </a:stretch>
            </p:blipFill>
            <p:spPr>
              <a:xfrm>
                <a:off x="647609" y="1734308"/>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27" name="Ink 26">
                <a:extLst>
                  <a:ext uri="{FF2B5EF4-FFF2-40B4-BE49-F238E27FC236}">
                    <a16:creationId xmlns:a16="http://schemas.microsoft.com/office/drawing/2014/main" id="{65640331-7FE2-E447-A3FC-1CA725FA2C58}"/>
                  </a:ext>
                </a:extLst>
              </p14:cNvPr>
              <p14:cNvContentPartPr/>
              <p14:nvPr/>
            </p14:nvContentPartPr>
            <p14:xfrm>
              <a:off x="6769409" y="1140308"/>
              <a:ext cx="360" cy="360"/>
            </p14:xfrm>
          </p:contentPart>
        </mc:Choice>
        <mc:Fallback xmlns="">
          <p:pic>
            <p:nvPicPr>
              <p:cNvPr id="27" name="Ink 26">
                <a:extLst>
                  <a:ext uri="{FF2B5EF4-FFF2-40B4-BE49-F238E27FC236}">
                    <a16:creationId xmlns:a16="http://schemas.microsoft.com/office/drawing/2014/main" id="{65640331-7FE2-E447-A3FC-1CA725FA2C58}"/>
                  </a:ext>
                </a:extLst>
              </p:cNvPr>
              <p:cNvPicPr/>
              <p:nvPr/>
            </p:nvPicPr>
            <p:blipFill>
              <a:blip r:embed="rId12"/>
              <a:stretch>
                <a:fillRect/>
              </a:stretch>
            </p:blipFill>
            <p:spPr>
              <a:xfrm>
                <a:off x="6760409" y="1131308"/>
                <a:ext cx="18000" cy="18000"/>
              </a:xfrm>
              <a:prstGeom prst="rect">
                <a:avLst/>
              </a:prstGeom>
            </p:spPr>
          </p:pic>
        </mc:Fallback>
      </mc:AlternateContent>
      <p:sp>
        <p:nvSpPr>
          <p:cNvPr id="3" name="Slide Number Placeholder 2">
            <a:extLst>
              <a:ext uri="{FF2B5EF4-FFF2-40B4-BE49-F238E27FC236}">
                <a16:creationId xmlns:a16="http://schemas.microsoft.com/office/drawing/2014/main" id="{FAB46AFA-8A98-5246-99D4-406BE19EF8A0}"/>
              </a:ext>
            </a:extLst>
          </p:cNvPr>
          <p:cNvSpPr>
            <a:spLocks noGrp="1"/>
          </p:cNvSpPr>
          <p:nvPr>
            <p:ph type="sldNum" sz="quarter" idx="12"/>
          </p:nvPr>
        </p:nvSpPr>
        <p:spPr/>
        <p:txBody>
          <a:bodyPr/>
          <a:lstStyle/>
          <a:p>
            <a:fld id="{645C26CC-C533-F04F-BBAD-CFA5314E2C81}" type="slidenum">
              <a:rPr lang="en-US" smtClean="0"/>
              <a:t>46</a:t>
            </a:fld>
            <a:endParaRPr lang="en-US"/>
          </a:p>
        </p:txBody>
      </p:sp>
    </p:spTree>
    <p:extLst>
      <p:ext uri="{BB962C8B-B14F-4D97-AF65-F5344CB8AC3E}">
        <p14:creationId xmlns:p14="http://schemas.microsoft.com/office/powerpoint/2010/main" val="1266362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E2761-D938-F946-898A-15890BA815A1}"/>
              </a:ext>
            </a:extLst>
          </p:cNvPr>
          <p:cNvSpPr>
            <a:spLocks noGrp="1"/>
          </p:cNvSpPr>
          <p:nvPr>
            <p:ph type="title"/>
          </p:nvPr>
        </p:nvSpPr>
        <p:spPr>
          <a:xfrm>
            <a:off x="856488" y="1169797"/>
            <a:ext cx="10515600" cy="4389755"/>
          </a:xfrm>
        </p:spPr>
        <p:txBody>
          <a:bodyPr>
            <a:normAutofit/>
          </a:bodyPr>
          <a:lstStyle/>
          <a:p>
            <a:pPr algn="ctr"/>
            <a:r>
              <a:rPr lang="en-US" sz="5400" b="1">
                <a:latin typeface="+mn-lt"/>
              </a:rPr>
              <a:t>Acknowledgements</a:t>
            </a:r>
            <a:br>
              <a:rPr lang="en-US" b="1"/>
            </a:br>
            <a:br>
              <a:rPr lang="en-US" b="1"/>
            </a:br>
            <a:r>
              <a:rPr lang="en-US" sz="2800" b="1"/>
              <a:t>Board of Governors</a:t>
            </a:r>
            <a:br>
              <a:rPr lang="en-US" sz="2800" b="1"/>
            </a:br>
            <a:br>
              <a:rPr lang="en-US" sz="2800" b="1"/>
            </a:br>
            <a:r>
              <a:rPr lang="en-US" sz="2800" b="1"/>
              <a:t>Paul Lentz, President</a:t>
            </a:r>
            <a:br>
              <a:rPr lang="en-US" sz="2800" b="1"/>
            </a:br>
            <a:r>
              <a:rPr lang="en-US" sz="2800" b="1"/>
              <a:t>Brian Antweil, Vice President</a:t>
            </a:r>
            <a:br>
              <a:rPr lang="en-US" sz="2800" b="1"/>
            </a:br>
            <a:r>
              <a:rPr lang="en-US" sz="2800" b="1"/>
              <a:t>Ron Ransom, Secretary/Treasurer</a:t>
            </a:r>
            <a:br>
              <a:rPr lang="en-US" sz="2800" b="1"/>
            </a:br>
            <a:endParaRPr lang="en-US" sz="2800" b="1"/>
          </a:p>
        </p:txBody>
      </p:sp>
      <p:sp>
        <p:nvSpPr>
          <p:cNvPr id="3" name="Slide Number Placeholder 2">
            <a:extLst>
              <a:ext uri="{FF2B5EF4-FFF2-40B4-BE49-F238E27FC236}">
                <a16:creationId xmlns:a16="http://schemas.microsoft.com/office/drawing/2014/main" id="{BCE54439-815F-DE48-BC4A-F99A6ED8EE0C}"/>
              </a:ext>
            </a:extLst>
          </p:cNvPr>
          <p:cNvSpPr>
            <a:spLocks noGrp="1"/>
          </p:cNvSpPr>
          <p:nvPr>
            <p:ph type="sldNum" sz="quarter" idx="12"/>
          </p:nvPr>
        </p:nvSpPr>
        <p:spPr/>
        <p:txBody>
          <a:bodyPr/>
          <a:lstStyle/>
          <a:p>
            <a:fld id="{645C26CC-C533-F04F-BBAD-CFA5314E2C81}" type="slidenum">
              <a:rPr lang="en-US" smtClean="0"/>
              <a:t>47</a:t>
            </a:fld>
            <a:endParaRPr lang="en-US"/>
          </a:p>
        </p:txBody>
      </p:sp>
    </p:spTree>
    <p:extLst>
      <p:ext uri="{BB962C8B-B14F-4D97-AF65-F5344CB8AC3E}">
        <p14:creationId xmlns:p14="http://schemas.microsoft.com/office/powerpoint/2010/main" val="38799745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840AD-CF83-0C47-9776-3F7CA304ECCD}"/>
              </a:ext>
            </a:extLst>
          </p:cNvPr>
          <p:cNvSpPr>
            <a:spLocks noGrp="1"/>
          </p:cNvSpPr>
          <p:nvPr>
            <p:ph type="title"/>
          </p:nvPr>
        </p:nvSpPr>
        <p:spPr>
          <a:xfrm>
            <a:off x="2981740" y="3149141"/>
            <a:ext cx="6228520" cy="1325563"/>
          </a:xfrm>
        </p:spPr>
        <p:txBody>
          <a:bodyPr>
            <a:normAutofit fontScale="90000"/>
          </a:bodyPr>
          <a:lstStyle/>
          <a:p>
            <a:r>
              <a:rPr lang="en-US" sz="5300" b="1"/>
              <a:t>         </a:t>
            </a:r>
            <a:r>
              <a:rPr lang="en-US" sz="6000" b="1">
                <a:latin typeface="+mn-lt"/>
              </a:rPr>
              <a:t>Acknowledgements</a:t>
            </a:r>
            <a:br>
              <a:rPr lang="en-US" sz="5300" b="1"/>
            </a:br>
            <a:br>
              <a:rPr lang="en-US"/>
            </a:br>
            <a:r>
              <a:rPr lang="en-US" sz="3600" b="1" u="sng"/>
              <a:t>Design Review Committee</a:t>
            </a:r>
            <a:br>
              <a:rPr lang="en-US" sz="3100" b="1"/>
            </a:br>
            <a:r>
              <a:rPr lang="en-US" sz="3100" b="1"/>
              <a:t>               Bob Burke</a:t>
            </a:r>
            <a:br>
              <a:rPr lang="en-US" sz="3100" b="1"/>
            </a:br>
            <a:r>
              <a:rPr lang="en-US" sz="3100" b="1"/>
              <a:t>               Tony Dyson</a:t>
            </a:r>
            <a:br>
              <a:rPr lang="en-US" sz="3100" b="1"/>
            </a:br>
            <a:r>
              <a:rPr lang="en-US" sz="3100" b="1"/>
              <a:t>               Jon Cantwell</a:t>
            </a:r>
            <a:br>
              <a:rPr lang="en-US" sz="3100" b="1"/>
            </a:br>
            <a:r>
              <a:rPr lang="en-US" sz="3100" b="1"/>
              <a:t>               Bob Lust</a:t>
            </a:r>
            <a:br>
              <a:rPr lang="en-US" sz="3100" b="1"/>
            </a:br>
            <a:r>
              <a:rPr lang="en-US" sz="3100" b="1"/>
              <a:t>               Greg </a:t>
            </a:r>
            <a:r>
              <a:rPr lang="en-US" sz="3100" b="1" err="1"/>
              <a:t>Oswood</a:t>
            </a:r>
            <a:br>
              <a:rPr lang="en-US" sz="3100" b="1"/>
            </a:br>
            <a:br>
              <a:rPr lang="en-US" sz="3100" b="1"/>
            </a:br>
            <a:r>
              <a:rPr lang="en-US" sz="3600" b="1" u="sng"/>
              <a:t>Audit</a:t>
            </a:r>
            <a:br>
              <a:rPr lang="en-US" sz="3100" b="1"/>
            </a:br>
            <a:r>
              <a:rPr lang="en-US" sz="3100" b="1"/>
              <a:t>               Mickey Ransom</a:t>
            </a:r>
            <a:br>
              <a:rPr lang="en-US" sz="3100" b="1"/>
            </a:br>
            <a:br>
              <a:rPr lang="en-US"/>
            </a:br>
            <a:br>
              <a:rPr lang="en-US"/>
            </a:br>
            <a:r>
              <a:rPr lang="en-US"/>
              <a:t> </a:t>
            </a:r>
          </a:p>
        </p:txBody>
      </p:sp>
      <p:sp>
        <p:nvSpPr>
          <p:cNvPr id="3" name="Slide Number Placeholder 2">
            <a:extLst>
              <a:ext uri="{FF2B5EF4-FFF2-40B4-BE49-F238E27FC236}">
                <a16:creationId xmlns:a16="http://schemas.microsoft.com/office/drawing/2014/main" id="{AC42C180-4CCA-994A-A753-3F954362C4BC}"/>
              </a:ext>
            </a:extLst>
          </p:cNvPr>
          <p:cNvSpPr>
            <a:spLocks noGrp="1"/>
          </p:cNvSpPr>
          <p:nvPr>
            <p:ph type="sldNum" sz="quarter" idx="12"/>
          </p:nvPr>
        </p:nvSpPr>
        <p:spPr/>
        <p:txBody>
          <a:bodyPr/>
          <a:lstStyle/>
          <a:p>
            <a:fld id="{645C26CC-C533-F04F-BBAD-CFA5314E2C81}" type="slidenum">
              <a:rPr lang="en-US" smtClean="0"/>
              <a:t>48</a:t>
            </a:fld>
            <a:endParaRPr lang="en-US"/>
          </a:p>
        </p:txBody>
      </p:sp>
    </p:spTree>
    <p:extLst>
      <p:ext uri="{BB962C8B-B14F-4D97-AF65-F5344CB8AC3E}">
        <p14:creationId xmlns:p14="http://schemas.microsoft.com/office/powerpoint/2010/main" val="3484795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A76EB-6210-E54E-B74E-13B3FA13279D}"/>
              </a:ext>
            </a:extLst>
          </p:cNvPr>
          <p:cNvSpPr>
            <a:spLocks noGrp="1"/>
          </p:cNvSpPr>
          <p:nvPr>
            <p:ph type="title"/>
          </p:nvPr>
        </p:nvSpPr>
        <p:spPr>
          <a:xfrm>
            <a:off x="450743" y="2798359"/>
            <a:ext cx="10515600" cy="1325563"/>
          </a:xfrm>
        </p:spPr>
        <p:txBody>
          <a:bodyPr>
            <a:normAutofit fontScale="90000"/>
          </a:bodyPr>
          <a:lstStyle/>
          <a:p>
            <a:pPr algn="ctr"/>
            <a:r>
              <a:rPr lang="en-US" b="1"/>
              <a:t>      </a:t>
            </a:r>
            <a:r>
              <a:rPr lang="en-US" sz="4900" b="1"/>
              <a:t>Acknowledgements</a:t>
            </a:r>
            <a:br>
              <a:rPr lang="en-US" sz="4900"/>
            </a:br>
            <a:br>
              <a:rPr lang="en-US"/>
            </a:br>
            <a:r>
              <a:rPr lang="en-US" sz="3600"/>
              <a:t>       </a:t>
            </a:r>
            <a:r>
              <a:rPr lang="en-US" sz="3600" b="1"/>
              <a:t>Danae Hanson</a:t>
            </a:r>
            <a:br>
              <a:rPr lang="en-US" sz="3600" b="1"/>
            </a:br>
            <a:r>
              <a:rPr lang="en-US" sz="3600" b="1"/>
              <a:t>       David Roberts</a:t>
            </a:r>
            <a:br>
              <a:rPr lang="en-US" sz="3600" b="1"/>
            </a:br>
            <a:r>
              <a:rPr lang="en-US" sz="3600" b="1"/>
              <a:t>       Kathy Roberts</a:t>
            </a:r>
            <a:br>
              <a:rPr lang="en-US" sz="3600" b="1"/>
            </a:br>
            <a:br>
              <a:rPr lang="en-US" sz="3600" b="1"/>
            </a:br>
            <a:r>
              <a:rPr lang="en-US" sz="3600" b="1"/>
              <a:t>        </a:t>
            </a:r>
            <a:r>
              <a:rPr lang="en-US" sz="4900" b="1"/>
              <a:t>Black Magic Landscaping!</a:t>
            </a:r>
            <a:br>
              <a:rPr lang="en-US"/>
            </a:br>
            <a:br>
              <a:rPr lang="en-US"/>
            </a:br>
            <a:endParaRPr lang="en-US"/>
          </a:p>
        </p:txBody>
      </p:sp>
      <p:sp>
        <p:nvSpPr>
          <p:cNvPr id="3" name="Slide Number Placeholder 2">
            <a:extLst>
              <a:ext uri="{FF2B5EF4-FFF2-40B4-BE49-F238E27FC236}">
                <a16:creationId xmlns:a16="http://schemas.microsoft.com/office/drawing/2014/main" id="{965692AA-00C3-2E4C-836A-3203FA1399EC}"/>
              </a:ext>
            </a:extLst>
          </p:cNvPr>
          <p:cNvSpPr>
            <a:spLocks noGrp="1"/>
          </p:cNvSpPr>
          <p:nvPr>
            <p:ph type="sldNum" sz="quarter" idx="12"/>
          </p:nvPr>
        </p:nvSpPr>
        <p:spPr/>
        <p:txBody>
          <a:bodyPr/>
          <a:lstStyle/>
          <a:p>
            <a:fld id="{645C26CC-C533-F04F-BBAD-CFA5314E2C81}" type="slidenum">
              <a:rPr lang="en-US" smtClean="0"/>
              <a:t>49</a:t>
            </a:fld>
            <a:endParaRPr lang="en-US"/>
          </a:p>
        </p:txBody>
      </p:sp>
    </p:spTree>
    <p:extLst>
      <p:ext uri="{BB962C8B-B14F-4D97-AF65-F5344CB8AC3E}">
        <p14:creationId xmlns:p14="http://schemas.microsoft.com/office/powerpoint/2010/main" val="3669079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D900D-B71C-6143-88A0-FD753C267B84}"/>
              </a:ext>
            </a:extLst>
          </p:cNvPr>
          <p:cNvSpPr>
            <a:spLocks noGrp="1"/>
          </p:cNvSpPr>
          <p:nvPr>
            <p:ph type="title"/>
          </p:nvPr>
        </p:nvSpPr>
        <p:spPr>
          <a:xfrm>
            <a:off x="838200" y="584581"/>
            <a:ext cx="10515600" cy="1325563"/>
          </a:xfrm>
        </p:spPr>
        <p:txBody>
          <a:bodyPr/>
          <a:lstStyle/>
          <a:p>
            <a:pPr algn="ctr"/>
            <a:r>
              <a:rPr lang="en-US" sz="5400" b="1" dirty="0">
                <a:latin typeface="+mn-lt"/>
              </a:rPr>
              <a:t>Quorum</a:t>
            </a:r>
            <a:r>
              <a:rPr lang="en-US" sz="5400" b="1" dirty="0"/>
              <a:t> </a:t>
            </a:r>
            <a:r>
              <a:rPr lang="en-US" sz="5400" b="1" dirty="0">
                <a:latin typeface="+mn-lt"/>
              </a:rPr>
              <a:t>Establishment</a:t>
            </a:r>
          </a:p>
        </p:txBody>
      </p:sp>
      <p:pic>
        <p:nvPicPr>
          <p:cNvPr id="4" name="Picture 3">
            <a:extLst>
              <a:ext uri="{FF2B5EF4-FFF2-40B4-BE49-F238E27FC236}">
                <a16:creationId xmlns:a16="http://schemas.microsoft.com/office/drawing/2014/main" id="{36682D45-1B5F-7C43-BB9D-DEBBDC0729CB}"/>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4385388" y="2486801"/>
            <a:ext cx="3806889" cy="2796958"/>
          </a:xfrm>
          <a:prstGeom prst="rect">
            <a:avLst/>
          </a:prstGeom>
        </p:spPr>
      </p:pic>
      <p:sp>
        <p:nvSpPr>
          <p:cNvPr id="6" name="Slide Number Placeholder 5">
            <a:extLst>
              <a:ext uri="{FF2B5EF4-FFF2-40B4-BE49-F238E27FC236}">
                <a16:creationId xmlns:a16="http://schemas.microsoft.com/office/drawing/2014/main" id="{912172D5-A5E5-724F-9B85-E8DE8A27220B}"/>
              </a:ext>
            </a:extLst>
          </p:cNvPr>
          <p:cNvSpPr>
            <a:spLocks noGrp="1"/>
          </p:cNvSpPr>
          <p:nvPr>
            <p:ph type="sldNum" sz="quarter" idx="12"/>
          </p:nvPr>
        </p:nvSpPr>
        <p:spPr/>
        <p:txBody>
          <a:bodyPr/>
          <a:lstStyle/>
          <a:p>
            <a:fld id="{645C26CC-C533-F04F-BBAD-CFA5314E2C81}" type="slidenum">
              <a:rPr lang="en-US" smtClean="0"/>
              <a:t>5</a:t>
            </a:fld>
            <a:endParaRPr lang="en-US"/>
          </a:p>
        </p:txBody>
      </p:sp>
    </p:spTree>
    <p:extLst>
      <p:ext uri="{BB962C8B-B14F-4D97-AF65-F5344CB8AC3E}">
        <p14:creationId xmlns:p14="http://schemas.microsoft.com/office/powerpoint/2010/main" val="247532669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290" y="1645172"/>
            <a:ext cx="10515600" cy="3721958"/>
          </a:xfrm>
        </p:spPr>
        <p:txBody>
          <a:bodyPr>
            <a:normAutofit fontScale="90000"/>
          </a:bodyPr>
          <a:lstStyle/>
          <a:p>
            <a:pPr algn="ctr"/>
            <a:r>
              <a:rPr lang="en-US" sz="5400" b="1" dirty="0">
                <a:latin typeface="+mn-lt"/>
              </a:rPr>
              <a:t>Board Nominations?</a:t>
            </a:r>
            <a:br>
              <a:rPr lang="en-US" sz="5400" b="1" dirty="0">
                <a:latin typeface="+mn-lt"/>
              </a:rPr>
            </a:br>
            <a:br>
              <a:rPr lang="en-US" sz="3600" b="1" dirty="0">
                <a:latin typeface="+mn-lt"/>
              </a:rPr>
            </a:br>
            <a:r>
              <a:rPr lang="en-US" sz="3600" b="1" dirty="0">
                <a:latin typeface="+mn-lt"/>
              </a:rPr>
              <a:t>All 3 Current BOG’s Terms Expire in 1 Year</a:t>
            </a:r>
            <a:br>
              <a:rPr lang="en-US" sz="3600" b="1" dirty="0">
                <a:latin typeface="+mn-lt"/>
              </a:rPr>
            </a:br>
            <a:br>
              <a:rPr lang="en-US" sz="3600" b="1" dirty="0">
                <a:latin typeface="+mn-lt"/>
              </a:rPr>
            </a:br>
            <a:br>
              <a:rPr lang="en-US" sz="3600" b="1" dirty="0">
                <a:latin typeface="+mn-lt"/>
              </a:rPr>
            </a:br>
            <a:r>
              <a:rPr lang="en-US" sz="3600" b="1" dirty="0">
                <a:latin typeface="+mn-lt"/>
              </a:rPr>
              <a:t>You May Provide Your Name in Your Returned Proxy</a:t>
            </a:r>
            <a:br>
              <a:rPr lang="en-US" sz="3600" b="1" dirty="0">
                <a:latin typeface="+mn-lt"/>
              </a:rPr>
            </a:br>
            <a:br>
              <a:rPr lang="en-US" sz="3600" b="1" dirty="0">
                <a:latin typeface="+mn-lt"/>
              </a:rPr>
            </a:br>
            <a:br>
              <a:rPr lang="en-US" sz="3600" b="1" dirty="0">
                <a:latin typeface="+mn-lt"/>
              </a:rPr>
            </a:br>
            <a:endParaRPr lang="en-US" sz="3600" b="1" dirty="0">
              <a:latin typeface="+mn-lt"/>
            </a:endParaRPr>
          </a:p>
        </p:txBody>
      </p:sp>
      <p:sp>
        <p:nvSpPr>
          <p:cNvPr id="3" name="Slide Number Placeholder 2">
            <a:extLst>
              <a:ext uri="{FF2B5EF4-FFF2-40B4-BE49-F238E27FC236}">
                <a16:creationId xmlns:a16="http://schemas.microsoft.com/office/drawing/2014/main" id="{07CC9B64-7E31-BC44-AA7A-14F02F8D76C1}"/>
              </a:ext>
            </a:extLst>
          </p:cNvPr>
          <p:cNvSpPr>
            <a:spLocks noGrp="1"/>
          </p:cNvSpPr>
          <p:nvPr>
            <p:ph type="sldNum" sz="quarter" idx="12"/>
          </p:nvPr>
        </p:nvSpPr>
        <p:spPr/>
        <p:txBody>
          <a:bodyPr/>
          <a:lstStyle/>
          <a:p>
            <a:fld id="{645C26CC-C533-F04F-BBAD-CFA5314E2C81}" type="slidenum">
              <a:rPr lang="en-US" smtClean="0"/>
              <a:t>50</a:t>
            </a:fld>
            <a:endParaRPr lang="en-US"/>
          </a:p>
        </p:txBody>
      </p:sp>
    </p:spTree>
    <p:extLst>
      <p:ext uri="{BB962C8B-B14F-4D97-AF65-F5344CB8AC3E}">
        <p14:creationId xmlns:p14="http://schemas.microsoft.com/office/powerpoint/2010/main" val="1517589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80889-700D-E445-A8E0-E56A08751739}"/>
              </a:ext>
            </a:extLst>
          </p:cNvPr>
          <p:cNvSpPr>
            <a:spLocks noGrp="1"/>
          </p:cNvSpPr>
          <p:nvPr>
            <p:ph type="title"/>
          </p:nvPr>
        </p:nvSpPr>
        <p:spPr>
          <a:xfrm>
            <a:off x="838200" y="847794"/>
            <a:ext cx="10515600" cy="1325563"/>
          </a:xfrm>
        </p:spPr>
        <p:txBody>
          <a:bodyPr>
            <a:normAutofit/>
          </a:bodyPr>
          <a:lstStyle/>
          <a:p>
            <a:pPr algn="ctr"/>
            <a:r>
              <a:rPr lang="en-US" sz="5400" b="1" dirty="0">
                <a:latin typeface="+mn-lt"/>
              </a:rPr>
              <a:t>Treasurer’s Report YE 2020</a:t>
            </a:r>
          </a:p>
        </p:txBody>
      </p:sp>
      <p:sp>
        <p:nvSpPr>
          <p:cNvPr id="3" name="TextBox 2">
            <a:extLst>
              <a:ext uri="{FF2B5EF4-FFF2-40B4-BE49-F238E27FC236}">
                <a16:creationId xmlns:a16="http://schemas.microsoft.com/office/drawing/2014/main" id="{4D1BE3FA-6CCA-7A4C-8D1F-112493F80E71}"/>
              </a:ext>
            </a:extLst>
          </p:cNvPr>
          <p:cNvSpPr txBox="1"/>
          <p:nvPr/>
        </p:nvSpPr>
        <p:spPr>
          <a:xfrm>
            <a:off x="426773" y="2982116"/>
            <a:ext cx="8627165" cy="1384995"/>
          </a:xfrm>
          <a:prstGeom prst="rect">
            <a:avLst/>
          </a:prstGeom>
          <a:noFill/>
        </p:spPr>
        <p:txBody>
          <a:bodyPr wrap="square" rtlCol="0">
            <a:spAutoFit/>
          </a:bodyPr>
          <a:lstStyle/>
          <a:p>
            <a:pPr algn="ctr"/>
            <a:r>
              <a:rPr lang="en-US" sz="2800" b="1" dirty="0"/>
              <a:t>No Dues Increase!</a:t>
            </a:r>
          </a:p>
          <a:p>
            <a:pPr algn="ctr"/>
            <a:endParaRPr lang="en-US" sz="2800" b="1" dirty="0"/>
          </a:p>
          <a:p>
            <a:pPr algn="ctr"/>
            <a:r>
              <a:rPr lang="en-US" sz="2800" b="1" dirty="0"/>
              <a:t>The End</a:t>
            </a:r>
          </a:p>
        </p:txBody>
      </p:sp>
      <p:pic>
        <p:nvPicPr>
          <p:cNvPr id="8" name="Picture 7">
            <a:extLst>
              <a:ext uri="{FF2B5EF4-FFF2-40B4-BE49-F238E27FC236}">
                <a16:creationId xmlns:a16="http://schemas.microsoft.com/office/drawing/2014/main" id="{0DEF4151-CBF9-9F42-ACB6-7291EC0A2175}"/>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467062" y="2339907"/>
            <a:ext cx="3644348" cy="2907953"/>
          </a:xfrm>
          <a:prstGeom prst="rect">
            <a:avLst/>
          </a:prstGeom>
        </p:spPr>
      </p:pic>
      <p:sp>
        <p:nvSpPr>
          <p:cNvPr id="4" name="Slide Number Placeholder 3">
            <a:extLst>
              <a:ext uri="{FF2B5EF4-FFF2-40B4-BE49-F238E27FC236}">
                <a16:creationId xmlns:a16="http://schemas.microsoft.com/office/drawing/2014/main" id="{DCE7C2EC-5780-AF4E-94B7-16253928D163}"/>
              </a:ext>
            </a:extLst>
          </p:cNvPr>
          <p:cNvSpPr>
            <a:spLocks noGrp="1"/>
          </p:cNvSpPr>
          <p:nvPr>
            <p:ph type="sldNum" sz="quarter" idx="12"/>
          </p:nvPr>
        </p:nvSpPr>
        <p:spPr/>
        <p:txBody>
          <a:bodyPr/>
          <a:lstStyle/>
          <a:p>
            <a:fld id="{645C26CC-C533-F04F-BBAD-CFA5314E2C81}" type="slidenum">
              <a:rPr lang="en-US" smtClean="0"/>
              <a:t>6</a:t>
            </a:fld>
            <a:endParaRPr lang="en-US"/>
          </a:p>
        </p:txBody>
      </p:sp>
    </p:spTree>
    <p:extLst>
      <p:ext uri="{BB962C8B-B14F-4D97-AF65-F5344CB8AC3E}">
        <p14:creationId xmlns:p14="http://schemas.microsoft.com/office/powerpoint/2010/main" val="4218705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83916-93C1-CC4F-8B00-0265EE9C8751}"/>
              </a:ext>
            </a:extLst>
          </p:cNvPr>
          <p:cNvSpPr>
            <a:spLocks noGrp="1"/>
          </p:cNvSpPr>
          <p:nvPr>
            <p:ph type="title"/>
          </p:nvPr>
        </p:nvSpPr>
        <p:spPr>
          <a:xfrm>
            <a:off x="690769" y="1981891"/>
            <a:ext cx="10810461" cy="4061099"/>
          </a:xfrm>
        </p:spPr>
        <p:txBody>
          <a:bodyPr>
            <a:normAutofit fontScale="90000"/>
          </a:bodyPr>
          <a:lstStyle/>
          <a:p>
            <a:pPr algn="ctr"/>
            <a:r>
              <a:rPr lang="en-US" sz="6000" b="1" dirty="0">
                <a:latin typeface="+mn-lt"/>
              </a:rPr>
              <a:t>Operational (Annual) Spending</a:t>
            </a:r>
            <a:br>
              <a:rPr lang="en-US" dirty="0"/>
            </a:br>
            <a:br>
              <a:rPr lang="en-US" dirty="0"/>
            </a:br>
            <a:r>
              <a:rPr lang="en-US" b="1" dirty="0"/>
              <a:t>Jumped to $94K vs Last 6 Year Average of $73K</a:t>
            </a:r>
            <a:br>
              <a:rPr lang="en-US" b="1" dirty="0"/>
            </a:br>
            <a:br>
              <a:rPr lang="en-US" b="1" dirty="0"/>
            </a:br>
            <a:r>
              <a:rPr lang="en-US" sz="2700" b="1" dirty="0"/>
              <a:t>Road Maintenance Up $5K</a:t>
            </a:r>
            <a:br>
              <a:rPr lang="en-US" sz="2700" b="1" dirty="0"/>
            </a:br>
            <a:r>
              <a:rPr lang="en-US" sz="2700" b="1" dirty="0"/>
              <a:t>Water Feature Maintenance (New Sump Pump &amp; Major Clean) Up $6K</a:t>
            </a:r>
            <a:br>
              <a:rPr lang="en-US" sz="2700" b="1" dirty="0"/>
            </a:br>
            <a:r>
              <a:rPr lang="en-US" sz="2700" b="1" dirty="0"/>
              <a:t>Replanting Program (Major Winter Kill) Up $5K</a:t>
            </a:r>
            <a:br>
              <a:rPr lang="en-US" sz="2700" b="1" dirty="0"/>
            </a:br>
            <a:r>
              <a:rPr lang="en-US" sz="2700" b="1" dirty="0"/>
              <a:t>Irrigation System Maintenance Up $2K</a:t>
            </a:r>
            <a:br>
              <a:rPr lang="en-US" sz="2700" b="1" dirty="0"/>
            </a:br>
            <a:r>
              <a:rPr lang="en-US" sz="2700" b="1" dirty="0"/>
              <a:t>Contingency Spending (Bridge Rebuild) Up $3K</a:t>
            </a:r>
            <a:br>
              <a:rPr lang="en-US" sz="2700" b="1" dirty="0"/>
            </a:br>
            <a:br>
              <a:rPr lang="en-US" sz="2700" b="1" dirty="0"/>
            </a:br>
            <a:br>
              <a:rPr lang="en-US" sz="2700" b="1" dirty="0"/>
            </a:br>
            <a:r>
              <a:rPr lang="en-US" b="1" dirty="0"/>
              <a:t>These Jumps are Not Anticipated for 2021</a:t>
            </a:r>
            <a:br>
              <a:rPr lang="en-US" b="1" dirty="0"/>
            </a:br>
            <a:br>
              <a:rPr lang="en-US" b="1" dirty="0"/>
            </a:br>
            <a:endParaRPr lang="en-US" b="1" dirty="0"/>
          </a:p>
        </p:txBody>
      </p:sp>
      <p:sp>
        <p:nvSpPr>
          <p:cNvPr id="3" name="Slide Number Placeholder 2">
            <a:extLst>
              <a:ext uri="{FF2B5EF4-FFF2-40B4-BE49-F238E27FC236}">
                <a16:creationId xmlns:a16="http://schemas.microsoft.com/office/drawing/2014/main" id="{610DA435-A2D3-F040-BE59-9DA9C3B0F96C}"/>
              </a:ext>
            </a:extLst>
          </p:cNvPr>
          <p:cNvSpPr>
            <a:spLocks noGrp="1"/>
          </p:cNvSpPr>
          <p:nvPr>
            <p:ph type="sldNum" sz="quarter" idx="12"/>
          </p:nvPr>
        </p:nvSpPr>
        <p:spPr/>
        <p:txBody>
          <a:bodyPr/>
          <a:lstStyle/>
          <a:p>
            <a:fld id="{645C26CC-C533-F04F-BBAD-CFA5314E2C81}" type="slidenum">
              <a:rPr lang="en-US" smtClean="0"/>
              <a:t>7</a:t>
            </a:fld>
            <a:endParaRPr lang="en-US"/>
          </a:p>
        </p:txBody>
      </p:sp>
    </p:spTree>
    <p:extLst>
      <p:ext uri="{BB962C8B-B14F-4D97-AF65-F5344CB8AC3E}">
        <p14:creationId xmlns:p14="http://schemas.microsoft.com/office/powerpoint/2010/main" val="3779534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2274"/>
            <a:ext cx="10515600" cy="1325563"/>
          </a:xfrm>
        </p:spPr>
        <p:txBody>
          <a:bodyPr>
            <a:normAutofit/>
          </a:bodyPr>
          <a:lstStyle/>
          <a:p>
            <a:pPr algn="ctr"/>
            <a:r>
              <a:rPr lang="en-US" sz="5400" b="1" dirty="0">
                <a:latin typeface="+mn-lt"/>
              </a:rPr>
              <a:t>Financial Position is Sound</a:t>
            </a:r>
          </a:p>
        </p:txBody>
      </p:sp>
      <p:sp>
        <p:nvSpPr>
          <p:cNvPr id="4" name="TextBox 3"/>
          <p:cNvSpPr txBox="1"/>
          <p:nvPr/>
        </p:nvSpPr>
        <p:spPr>
          <a:xfrm>
            <a:off x="1575084" y="1568811"/>
            <a:ext cx="8736168" cy="7663636"/>
          </a:xfrm>
          <a:prstGeom prst="rect">
            <a:avLst/>
          </a:prstGeom>
          <a:noFill/>
        </p:spPr>
        <p:txBody>
          <a:bodyPr wrap="square" rtlCol="0">
            <a:spAutoFit/>
          </a:bodyPr>
          <a:lstStyle/>
          <a:p>
            <a:pPr algn="ctr"/>
            <a:r>
              <a:rPr lang="en-US" sz="2800" b="1" dirty="0"/>
              <a:t>Operational Expenses Came in at $7K Under Budget</a:t>
            </a:r>
          </a:p>
          <a:p>
            <a:pPr algn="ctr"/>
            <a:r>
              <a:rPr lang="en-US" sz="2000" b="1" dirty="0"/>
              <a:t>(Higher 2020 Spending was Anticipated)</a:t>
            </a:r>
          </a:p>
          <a:p>
            <a:pPr algn="ctr"/>
            <a:endParaRPr lang="en-US" sz="2800" b="1" dirty="0"/>
          </a:p>
          <a:p>
            <a:pPr algn="ctr"/>
            <a:r>
              <a:rPr lang="en-US" sz="2800" b="1" dirty="0"/>
              <a:t>Operational Reserves Held at $26K</a:t>
            </a:r>
          </a:p>
          <a:p>
            <a:pPr algn="ctr"/>
            <a:r>
              <a:rPr lang="en-US" sz="2000" b="1" dirty="0"/>
              <a:t>(No Major Surprises Since Fund was Established) </a:t>
            </a:r>
          </a:p>
          <a:p>
            <a:pPr algn="ctr"/>
            <a:endParaRPr lang="en-US" sz="2800" b="1" dirty="0"/>
          </a:p>
          <a:p>
            <a:pPr algn="ctr"/>
            <a:r>
              <a:rPr lang="en-US" sz="2800" b="1" dirty="0"/>
              <a:t>Capital Reserves Decreased from $402K to $364K</a:t>
            </a:r>
          </a:p>
          <a:p>
            <a:pPr algn="ctr"/>
            <a:r>
              <a:rPr lang="en-US" sz="2000" b="1" dirty="0"/>
              <a:t>(As Planned and As Forecast in the LRP with Roofing Program)</a:t>
            </a:r>
          </a:p>
          <a:p>
            <a:pPr algn="ctr"/>
            <a:endParaRPr lang="en-US" sz="2800" b="1" dirty="0"/>
          </a:p>
          <a:p>
            <a:pPr algn="ctr"/>
            <a:r>
              <a:rPr lang="en-US" sz="2800" b="1" dirty="0"/>
              <a:t>Audit was Completed</a:t>
            </a:r>
          </a:p>
          <a:p>
            <a:pPr algn="ctr"/>
            <a:r>
              <a:rPr lang="en-US" sz="2000" b="1" dirty="0"/>
              <a:t>(No Irregularities &amp; No Procedural Issues)</a:t>
            </a:r>
          </a:p>
          <a:p>
            <a:pPr algn="ctr"/>
            <a:endParaRPr lang="en-US" sz="2000" b="1" dirty="0"/>
          </a:p>
          <a:p>
            <a:pPr algn="ctr"/>
            <a:r>
              <a:rPr lang="en-US" sz="2800" b="1" dirty="0"/>
              <a:t>Members are Current</a:t>
            </a:r>
          </a:p>
          <a:p>
            <a:pPr algn="ctr"/>
            <a:endParaRPr lang="en-US" sz="2800" b="1" dirty="0"/>
          </a:p>
          <a:p>
            <a:pPr algn="ctr"/>
            <a:endParaRPr lang="en-US" sz="4000" b="1" dirty="0"/>
          </a:p>
          <a:p>
            <a:pPr algn="ctr"/>
            <a:endParaRPr lang="en-US" sz="4000" b="1" dirty="0"/>
          </a:p>
          <a:p>
            <a:pPr algn="ctr"/>
            <a:endParaRPr lang="en-US" sz="6000" b="1" dirty="0">
              <a:solidFill>
                <a:srgbClr val="7030A0"/>
              </a:solidFill>
            </a:endParaRPr>
          </a:p>
        </p:txBody>
      </p:sp>
      <p:sp>
        <p:nvSpPr>
          <p:cNvPr id="3" name="Slide Number Placeholder 2">
            <a:extLst>
              <a:ext uri="{FF2B5EF4-FFF2-40B4-BE49-F238E27FC236}">
                <a16:creationId xmlns:a16="http://schemas.microsoft.com/office/drawing/2014/main" id="{8D0D7BE6-3E3E-BF40-9F7C-1794D11D5B1F}"/>
              </a:ext>
            </a:extLst>
          </p:cNvPr>
          <p:cNvSpPr>
            <a:spLocks noGrp="1"/>
          </p:cNvSpPr>
          <p:nvPr>
            <p:ph type="sldNum" sz="quarter" idx="12"/>
          </p:nvPr>
        </p:nvSpPr>
        <p:spPr/>
        <p:txBody>
          <a:bodyPr/>
          <a:lstStyle/>
          <a:p>
            <a:fld id="{645C26CC-C533-F04F-BBAD-CFA5314E2C81}" type="slidenum">
              <a:rPr lang="en-US" smtClean="0"/>
              <a:t>8</a:t>
            </a:fld>
            <a:endParaRPr lang="en-US"/>
          </a:p>
        </p:txBody>
      </p:sp>
    </p:spTree>
    <p:extLst>
      <p:ext uri="{BB962C8B-B14F-4D97-AF65-F5344CB8AC3E}">
        <p14:creationId xmlns:p14="http://schemas.microsoft.com/office/powerpoint/2010/main" val="1332539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9800" y="1194859"/>
            <a:ext cx="10515600" cy="1325563"/>
          </a:xfrm>
        </p:spPr>
        <p:txBody>
          <a:bodyPr/>
          <a:lstStyle/>
          <a:p>
            <a:pPr algn="ctr"/>
            <a:r>
              <a:rPr lang="en-US" b="1" dirty="0">
                <a:latin typeface="+mn-lt"/>
              </a:rPr>
              <a:t>2020 Major Spending Highlights</a:t>
            </a:r>
            <a:br>
              <a:rPr lang="en-US" b="1" dirty="0">
                <a:latin typeface="+mn-lt"/>
              </a:rPr>
            </a:br>
            <a:r>
              <a:rPr lang="en-US" sz="2400" b="1" dirty="0">
                <a:latin typeface="+mn-lt"/>
              </a:rPr>
              <a:t>Rounded to Nearest 000</a:t>
            </a:r>
          </a:p>
        </p:txBody>
      </p:sp>
      <p:sp>
        <p:nvSpPr>
          <p:cNvPr id="3" name="TextBox 2"/>
          <p:cNvSpPr txBox="1"/>
          <p:nvPr/>
        </p:nvSpPr>
        <p:spPr>
          <a:xfrm>
            <a:off x="3637723" y="2843657"/>
            <a:ext cx="5890325" cy="2308324"/>
          </a:xfrm>
          <a:prstGeom prst="rect">
            <a:avLst/>
          </a:prstGeom>
          <a:noFill/>
        </p:spPr>
        <p:txBody>
          <a:bodyPr wrap="square" rtlCol="0">
            <a:spAutoFit/>
          </a:bodyPr>
          <a:lstStyle/>
          <a:p>
            <a:r>
              <a:rPr lang="en-US" sz="2400" b="1" dirty="0"/>
              <a:t>Landscape Maintenance $51,000 </a:t>
            </a:r>
          </a:p>
          <a:p>
            <a:r>
              <a:rPr lang="en-US" sz="2400" b="1" dirty="0"/>
              <a:t>Painting $23,000 </a:t>
            </a:r>
          </a:p>
          <a:p>
            <a:r>
              <a:rPr lang="en-US" sz="2400" b="1" dirty="0"/>
              <a:t>Drainage, Gutters &amp; Irrigation $4,000</a:t>
            </a:r>
          </a:p>
          <a:p>
            <a:r>
              <a:rPr lang="en-US" sz="2400" b="1" dirty="0"/>
              <a:t>Embankment Project Engineering $7,000</a:t>
            </a:r>
          </a:p>
          <a:p>
            <a:r>
              <a:rPr lang="en-US" sz="2400" b="1" dirty="0"/>
              <a:t>Roofing $58,000 (2 Townhomes)</a:t>
            </a:r>
          </a:p>
          <a:p>
            <a:r>
              <a:rPr lang="en-US" sz="2400" b="1" dirty="0"/>
              <a:t>Drainage $4,000</a:t>
            </a:r>
          </a:p>
        </p:txBody>
      </p:sp>
      <p:sp>
        <p:nvSpPr>
          <p:cNvPr id="4" name="Slide Number Placeholder 3">
            <a:extLst>
              <a:ext uri="{FF2B5EF4-FFF2-40B4-BE49-F238E27FC236}">
                <a16:creationId xmlns:a16="http://schemas.microsoft.com/office/drawing/2014/main" id="{0B2AAC85-B907-4E4E-BFE8-DA26F15A4D54}"/>
              </a:ext>
            </a:extLst>
          </p:cNvPr>
          <p:cNvSpPr>
            <a:spLocks noGrp="1"/>
          </p:cNvSpPr>
          <p:nvPr>
            <p:ph type="sldNum" sz="quarter" idx="12"/>
          </p:nvPr>
        </p:nvSpPr>
        <p:spPr/>
        <p:txBody>
          <a:bodyPr/>
          <a:lstStyle/>
          <a:p>
            <a:fld id="{645C26CC-C533-F04F-BBAD-CFA5314E2C81}" type="slidenum">
              <a:rPr lang="en-US" smtClean="0"/>
              <a:t>9</a:t>
            </a:fld>
            <a:endParaRPr lang="en-US"/>
          </a:p>
        </p:txBody>
      </p:sp>
    </p:spTree>
    <p:extLst>
      <p:ext uri="{BB962C8B-B14F-4D97-AF65-F5344CB8AC3E}">
        <p14:creationId xmlns:p14="http://schemas.microsoft.com/office/powerpoint/2010/main" val="12408339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3700</TotalTime>
  <Words>2661</Words>
  <Application>Microsoft Macintosh PowerPoint</Application>
  <PresentationFormat>Widescreen</PresentationFormat>
  <Paragraphs>515</Paragraphs>
  <Slides>50</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Calibri</vt:lpstr>
      <vt:lpstr>Calibri Light</vt:lpstr>
      <vt:lpstr>Office Theme</vt:lpstr>
      <vt:lpstr>Lake View Park Villas HOA 2021 Annual Meeting</vt:lpstr>
      <vt:lpstr>Welcome!</vt:lpstr>
      <vt:lpstr>Agenda</vt:lpstr>
      <vt:lpstr>President’s Introductory Points</vt:lpstr>
      <vt:lpstr>Quorum Establishment</vt:lpstr>
      <vt:lpstr>Treasurer’s Report YE 2020</vt:lpstr>
      <vt:lpstr>Operational (Annual) Spending  Jumped to $94K vs Last 6 Year Average of $73K  Road Maintenance Up $5K Water Feature Maintenance (New Sump Pump &amp; Major Clean) Up $6K Replanting Program (Major Winter Kill) Up $5K Irrigation System Maintenance Up $2K Contingency Spending (Bridge Rebuild) Up $3K   These Jumps are Not Anticipated for 2021  </vt:lpstr>
      <vt:lpstr>Financial Position is Sound</vt:lpstr>
      <vt:lpstr>2020 Major Spending Highlights Rounded to Nearest 000</vt:lpstr>
      <vt:lpstr>2020 YE Operational Reserve $26,260</vt:lpstr>
      <vt:lpstr>2020 YE Capital/LRP Project Reserve $365,000</vt:lpstr>
      <vt:lpstr>2021 Mid Year Assets  Capital (Project) Reserve  $ 369,766 Operations Reserve            $ 26,265 Checking                               $ 39,749  Totals                                   $ 435,780  ~$12,800 Per Member   </vt:lpstr>
      <vt:lpstr>Western Mountain Audit Results  Maintains Good Internal Controls Prompt Collecting &amp; Depositing of Member Dues Timely Accounts Payable Accurate Bank Statements Contractor Payments Accurate &amp; Timely All Subcontractors Licensed and Insured No Issues Since Audits were Started 3 Years Ago   </vt:lpstr>
      <vt:lpstr>Long Range Plan (LRP)-Short Term  As Approved by Design Review Committee</vt:lpstr>
      <vt:lpstr>LRP Major Assumptions-Long Term</vt:lpstr>
      <vt:lpstr>Revised LRP 20 Year Spending Forecast</vt:lpstr>
      <vt:lpstr>Revised LRP 20 Year Reserve Forecast </vt:lpstr>
      <vt:lpstr>2021 Projects Status Update</vt:lpstr>
      <vt:lpstr>Painting Program  Already Completed this Spring Park View Side was “Caught Up”    </vt:lpstr>
      <vt:lpstr>2021 Painting Work Completed Slide 1 (Year 4 of New Strategy to Paint in Areas of Need Throughout the Community)</vt:lpstr>
      <vt:lpstr>2020 Painting Work Completed Slide 2 (Year 4 of New Strategy to Paint in Areas of Need Throughout the Community)</vt:lpstr>
      <vt:lpstr>Drainage Programs</vt:lpstr>
      <vt:lpstr>Pond Embankment Restorations Program</vt:lpstr>
      <vt:lpstr>Embankment History From 5 Years Ago</vt:lpstr>
      <vt:lpstr>Project Principles</vt:lpstr>
      <vt:lpstr>Actions Completed</vt:lpstr>
      <vt:lpstr>Status</vt:lpstr>
      <vt:lpstr>Roof Program</vt:lpstr>
      <vt:lpstr>Roof Replacement Strategy</vt:lpstr>
      <vt:lpstr>Current LRP Priority &amp; Estimated Year to Roof</vt:lpstr>
      <vt:lpstr>Roof Program Status</vt:lpstr>
      <vt:lpstr>Warranty</vt:lpstr>
      <vt:lpstr>Patio Sealing Program</vt:lpstr>
      <vt:lpstr>Safety Discussion  Smoke/CO Detectors Proof of Home Insurance Policy Signage </vt:lpstr>
      <vt:lpstr>Smoke/CO Detector Reminder!</vt:lpstr>
      <vt:lpstr>Smoke Detector Points</vt:lpstr>
      <vt:lpstr>Proof of Members Home Insurance Year 2</vt:lpstr>
      <vt:lpstr>A Proper Level of Insurance is Important</vt:lpstr>
      <vt:lpstr>What Might Be a Proper Level of Coverage?</vt:lpstr>
      <vt:lpstr>HOA Insurance Results Year 2</vt:lpstr>
      <vt:lpstr>Signage</vt:lpstr>
      <vt:lpstr>Good Neighbor Reminders   </vt:lpstr>
      <vt:lpstr>Member Restrictions or NO NO’s Condensed Article IV from CC&amp;R’s</vt:lpstr>
      <vt:lpstr>Renting Requirements Applies to Owner Direct and 3rd Party Leasing</vt:lpstr>
      <vt:lpstr>Member  Maintenance &amp; Replacement Requirements</vt:lpstr>
      <vt:lpstr>Non-Standard Patio Area</vt:lpstr>
      <vt:lpstr>Acknowledgements  Board of Governors  Paul Lentz, President Brian Antweil, Vice President Ron Ransom, Secretary/Treasurer </vt:lpstr>
      <vt:lpstr>         Acknowledgements  Design Review Committee                Bob Burke                Tony Dyson                Jon Cantwell                Bob Lust                Greg Oswood  Audit                Mickey Ransom    </vt:lpstr>
      <vt:lpstr>      Acknowledgements         Danae Hanson        David Roberts        Kathy Roberts          Black Magic Landscaping!  </vt:lpstr>
      <vt:lpstr>Board Nominations?  All 3 Current BOG’s Terms Expire in 1 Year   You May Provide Your Name in Your Returned Proxy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Lake View Park Villas HOA Annual Meeting</dc:title>
  <dc:creator>Microsoft Office User</dc:creator>
  <cp:lastModifiedBy>rbrransom07@comcast.net</cp:lastModifiedBy>
  <cp:revision>365</cp:revision>
  <dcterms:created xsi:type="dcterms:W3CDTF">2018-06-29T19:12:44Z</dcterms:created>
  <dcterms:modified xsi:type="dcterms:W3CDTF">2021-08-01T20:51:09Z</dcterms:modified>
</cp:coreProperties>
</file>